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2"/>
  </p:notesMasterIdLst>
  <p:sldIdLst>
    <p:sldId id="256" r:id="rId2"/>
    <p:sldId id="278" r:id="rId3"/>
    <p:sldId id="268" r:id="rId4"/>
    <p:sldId id="279" r:id="rId5"/>
    <p:sldId id="284" r:id="rId6"/>
    <p:sldId id="285" r:id="rId7"/>
    <p:sldId id="262" r:id="rId8"/>
    <p:sldId id="286" r:id="rId9"/>
    <p:sldId id="287" r:id="rId10"/>
    <p:sldId id="264" r:id="rId11"/>
  </p:sldIdLst>
  <p:sldSz cx="9144000" cy="6858000" type="screen4x3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003300"/>
    <a:srgbClr val="66FF33"/>
    <a:srgbClr val="990099"/>
    <a:srgbClr val="FF00FF"/>
    <a:srgbClr val="FF0066"/>
    <a:srgbClr val="0000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100" d="100"/>
          <a:sy n="100" d="100"/>
        </p:scale>
        <p:origin x="15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EDA4EA73-97B8-46D0-974B-CDD89C59752E}" type="datetimeFigureOut">
              <a:rPr lang="ru-RU"/>
              <a:pPr>
                <a:defRPr/>
              </a:pPr>
              <a:t>13.03.2023</a:t>
            </a:fld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4366D27-E099-46A9-99E2-AA7253F6BAA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720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66D27-E099-46A9-99E2-AA7253F6BAA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673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94 w 5740"/>
                <a:gd name="T1" fmla="*/ 233 h 4316"/>
                <a:gd name="T2" fmla="*/ 0 w 5740"/>
                <a:gd name="T3" fmla="*/ 233 h 4316"/>
                <a:gd name="T4" fmla="*/ 0 w 5740"/>
                <a:gd name="T5" fmla="*/ 0 h 4316"/>
                <a:gd name="T6" fmla="*/ 5794 w 5740"/>
                <a:gd name="T7" fmla="*/ 0 h 4316"/>
                <a:gd name="T8" fmla="*/ 5794 w 5740"/>
                <a:gd name="T9" fmla="*/ 233 h 4316"/>
                <a:gd name="T10" fmla="*/ 5794 w 5740"/>
                <a:gd name="T11" fmla="*/ 2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2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2 w 382"/>
                  <a:gd name="T19" fmla="*/ 96 h 96"/>
                  <a:gd name="T20" fmla="*/ 266 w 382"/>
                  <a:gd name="T21" fmla="*/ 90 h 96"/>
                  <a:gd name="T22" fmla="*/ 314 w 382"/>
                  <a:gd name="T23" fmla="*/ 84 h 96"/>
                  <a:gd name="T24" fmla="*/ 355 w 382"/>
                  <a:gd name="T25" fmla="*/ 66 h 96"/>
                  <a:gd name="T26" fmla="*/ 385 w 382"/>
                  <a:gd name="T27" fmla="*/ 42 h 96"/>
                  <a:gd name="T28" fmla="*/ 379 w 382"/>
                  <a:gd name="T29" fmla="*/ 42 h 96"/>
                  <a:gd name="T30" fmla="*/ 349 w 382"/>
                  <a:gd name="T31" fmla="*/ 66 h 96"/>
                  <a:gd name="T32" fmla="*/ 308 w 382"/>
                  <a:gd name="T33" fmla="*/ 78 h 96"/>
                  <a:gd name="T34" fmla="*/ 266 w 382"/>
                  <a:gd name="T35" fmla="*/ 90 h 96"/>
                  <a:gd name="T36" fmla="*/ 212 w 382"/>
                  <a:gd name="T37" fmla="*/ 96 h 96"/>
                  <a:gd name="T38" fmla="*/ 212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2 w 185"/>
                  <a:gd name="T5" fmla="*/ 36 h 210"/>
                  <a:gd name="T6" fmla="*/ 158 w 185"/>
                  <a:gd name="T7" fmla="*/ 72 h 210"/>
                  <a:gd name="T8" fmla="*/ 164 w 185"/>
                  <a:gd name="T9" fmla="*/ 90 h 210"/>
                  <a:gd name="T10" fmla="*/ 170 w 185"/>
                  <a:gd name="T11" fmla="*/ 114 h 210"/>
                  <a:gd name="T12" fmla="*/ 164 w 185"/>
                  <a:gd name="T13" fmla="*/ 138 h 210"/>
                  <a:gd name="T14" fmla="*/ 152 w 185"/>
                  <a:gd name="T15" fmla="*/ 162 h 210"/>
                  <a:gd name="T16" fmla="*/ 122 w 185"/>
                  <a:gd name="T17" fmla="*/ 180 h 210"/>
                  <a:gd name="T18" fmla="*/ 90 w 185"/>
                  <a:gd name="T19" fmla="*/ 198 h 210"/>
                  <a:gd name="T20" fmla="*/ 99 w 185"/>
                  <a:gd name="T21" fmla="*/ 210 h 210"/>
                  <a:gd name="T22" fmla="*/ 134 w 185"/>
                  <a:gd name="T23" fmla="*/ 192 h 210"/>
                  <a:gd name="T24" fmla="*/ 164 w 185"/>
                  <a:gd name="T25" fmla="*/ 168 h 210"/>
                  <a:gd name="T26" fmla="*/ 182 w 185"/>
                  <a:gd name="T27" fmla="*/ 144 h 210"/>
                  <a:gd name="T28" fmla="*/ 188 w 185"/>
                  <a:gd name="T29" fmla="*/ 114 h 210"/>
                  <a:gd name="T30" fmla="*/ 182 w 185"/>
                  <a:gd name="T31" fmla="*/ 90 h 210"/>
                  <a:gd name="T32" fmla="*/ 176 w 185"/>
                  <a:gd name="T33" fmla="*/ 66 h 210"/>
                  <a:gd name="T34" fmla="*/ 158 w 185"/>
                  <a:gd name="T35" fmla="*/ 48 h 210"/>
                  <a:gd name="T36" fmla="*/ 134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 eaLnBrk="1" hangingPunct="1">
                    <a:defRPr/>
                  </a:pPr>
                  <a:endParaRPr lang="ru-RU" altLang="ru-RU" sz="1800" smtClean="0">
                    <a:cs typeface="+mn-cs"/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 eaLnBrk="1" hangingPunct="1">
                    <a:defRPr/>
                  </a:pPr>
                  <a:endParaRPr lang="ru-RU" altLang="ru-RU" sz="1800" smtClean="0">
                    <a:cs typeface="+mn-cs"/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 eaLnBrk="1" hangingPunct="1">
                    <a:defRPr/>
                  </a:pPr>
                  <a:endParaRPr lang="ru-RU" altLang="ru-RU" sz="1800" smtClean="0">
                    <a:cs typeface="+mn-cs"/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 eaLnBrk="1" hangingPunct="1">
                    <a:defRPr/>
                  </a:pPr>
                  <a:endParaRPr lang="ru-RU" altLang="ru-RU" sz="1800" smtClean="0">
                    <a:cs typeface="+mn-cs"/>
                  </a:endParaRPr>
                </a:p>
              </p:txBody>
            </p:sp>
          </p:grpSp>
        </p:grpSp>
      </p:grpSp>
      <p:sp>
        <p:nvSpPr>
          <p:cNvPr id="307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A7F79FD-92BE-4F60-9291-DA45BD595F7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745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A34A00-49AB-44C2-9CE7-523772AD720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75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3FB544-97B2-4D3D-B89F-1984B2E379F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174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013790-AB58-4439-B503-2355E3B0446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995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3CB2D7-1C6C-4334-9190-36A1AD4AC1D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7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481627-A06E-42EF-BC66-67A84C8C28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10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5EC614-E2AE-4C8A-8795-B51E4543F29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56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AA071F-A584-4FD3-BBCA-B44F3B08CD3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25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70500-A27B-42C3-A98E-E5926D27E2D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880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278732-C867-44A0-8A0E-29CC69B98A0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03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BB0EF7-0962-41D8-890D-27E15F1C632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35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3B2933-BCBE-40C8-9711-6261E0099F7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00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3A13C-292B-4FC0-9FD0-F9941A796B7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72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/>
        </p:spPr>
        <p:txBody>
          <a:bodyPr/>
          <a:lstStyle/>
          <a:p>
            <a:pPr algn="r" eaLnBrk="1" hangingPunct="1">
              <a:defRPr/>
            </a:pPr>
            <a:endParaRPr lang="ru-RU" sz="1800">
              <a:cs typeface="+mn-cs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94 w 5740"/>
                <a:gd name="T1" fmla="*/ 233 h 4316"/>
                <a:gd name="T2" fmla="*/ 0 w 5740"/>
                <a:gd name="T3" fmla="*/ 233 h 4316"/>
                <a:gd name="T4" fmla="*/ 0 w 5740"/>
                <a:gd name="T5" fmla="*/ 0 h 4316"/>
                <a:gd name="T6" fmla="*/ 5794 w 5740"/>
                <a:gd name="T7" fmla="*/ 0 h 4316"/>
                <a:gd name="T8" fmla="*/ 5794 w 5740"/>
                <a:gd name="T9" fmla="*/ 233 h 4316"/>
                <a:gd name="T10" fmla="*/ 5794 w 5740"/>
                <a:gd name="T11" fmla="*/ 2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970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0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0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0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0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0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0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0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1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1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1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971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1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1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1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1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1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2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2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2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2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2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2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2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3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973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3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3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3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3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3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3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4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4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4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4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4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4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4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  <p:sp>
            <p:nvSpPr>
              <p:cNvPr id="2974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 algn="r" eaLnBrk="1" hangingPunct="1">
                  <a:defRPr/>
                </a:pPr>
                <a:endParaRPr lang="ru-RU" sz="1800">
                  <a:cs typeface="+mn-cs"/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2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2 w 382"/>
                  <a:gd name="T19" fmla="*/ 96 h 96"/>
                  <a:gd name="T20" fmla="*/ 266 w 382"/>
                  <a:gd name="T21" fmla="*/ 90 h 96"/>
                  <a:gd name="T22" fmla="*/ 314 w 382"/>
                  <a:gd name="T23" fmla="*/ 84 h 96"/>
                  <a:gd name="T24" fmla="*/ 355 w 382"/>
                  <a:gd name="T25" fmla="*/ 66 h 96"/>
                  <a:gd name="T26" fmla="*/ 385 w 382"/>
                  <a:gd name="T27" fmla="*/ 42 h 96"/>
                  <a:gd name="T28" fmla="*/ 379 w 382"/>
                  <a:gd name="T29" fmla="*/ 42 h 96"/>
                  <a:gd name="T30" fmla="*/ 349 w 382"/>
                  <a:gd name="T31" fmla="*/ 66 h 96"/>
                  <a:gd name="T32" fmla="*/ 308 w 382"/>
                  <a:gd name="T33" fmla="*/ 78 h 96"/>
                  <a:gd name="T34" fmla="*/ 266 w 382"/>
                  <a:gd name="T35" fmla="*/ 90 h 96"/>
                  <a:gd name="T36" fmla="*/ 212 w 382"/>
                  <a:gd name="T37" fmla="*/ 96 h 96"/>
                  <a:gd name="T38" fmla="*/ 212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2 w 185"/>
                  <a:gd name="T5" fmla="*/ 36 h 210"/>
                  <a:gd name="T6" fmla="*/ 158 w 185"/>
                  <a:gd name="T7" fmla="*/ 72 h 210"/>
                  <a:gd name="T8" fmla="*/ 164 w 185"/>
                  <a:gd name="T9" fmla="*/ 90 h 210"/>
                  <a:gd name="T10" fmla="*/ 170 w 185"/>
                  <a:gd name="T11" fmla="*/ 114 h 210"/>
                  <a:gd name="T12" fmla="*/ 164 w 185"/>
                  <a:gd name="T13" fmla="*/ 138 h 210"/>
                  <a:gd name="T14" fmla="*/ 152 w 185"/>
                  <a:gd name="T15" fmla="*/ 162 h 210"/>
                  <a:gd name="T16" fmla="*/ 122 w 185"/>
                  <a:gd name="T17" fmla="*/ 180 h 210"/>
                  <a:gd name="T18" fmla="*/ 90 w 185"/>
                  <a:gd name="T19" fmla="*/ 198 h 210"/>
                  <a:gd name="T20" fmla="*/ 99 w 185"/>
                  <a:gd name="T21" fmla="*/ 210 h 210"/>
                  <a:gd name="T22" fmla="*/ 134 w 185"/>
                  <a:gd name="T23" fmla="*/ 192 h 210"/>
                  <a:gd name="T24" fmla="*/ 164 w 185"/>
                  <a:gd name="T25" fmla="*/ 168 h 210"/>
                  <a:gd name="T26" fmla="*/ 182 w 185"/>
                  <a:gd name="T27" fmla="*/ 144 h 210"/>
                  <a:gd name="T28" fmla="*/ 188 w 185"/>
                  <a:gd name="T29" fmla="*/ 114 h 210"/>
                  <a:gd name="T30" fmla="*/ 182 w 185"/>
                  <a:gd name="T31" fmla="*/ 90 h 210"/>
                  <a:gd name="T32" fmla="*/ 176 w 185"/>
                  <a:gd name="T33" fmla="*/ 66 h 210"/>
                  <a:gd name="T34" fmla="*/ 158 w 185"/>
                  <a:gd name="T35" fmla="*/ 48 h 210"/>
                  <a:gd name="T36" fmla="*/ 134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 eaLnBrk="1" hangingPunct="1">
                    <a:defRPr/>
                  </a:pPr>
                  <a:endParaRPr lang="ru-RU" altLang="ru-RU" sz="1800" smtClean="0">
                    <a:cs typeface="+mn-cs"/>
                  </a:endParaRPr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 eaLnBrk="1" hangingPunct="1">
                    <a:defRPr/>
                  </a:pPr>
                  <a:endParaRPr lang="ru-RU" altLang="ru-RU" sz="1800" smtClean="0">
                    <a:cs typeface="+mn-cs"/>
                  </a:endParaRPr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 eaLnBrk="1" hangingPunct="1">
                    <a:defRPr/>
                  </a:pPr>
                  <a:endParaRPr lang="ru-RU" altLang="ru-RU" sz="1800" smtClean="0">
                    <a:cs typeface="+mn-cs"/>
                  </a:endParaRPr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/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r" eaLnBrk="1" hangingPunct="1">
                    <a:defRPr/>
                  </a:pPr>
                  <a:endParaRPr lang="ru-RU" altLang="ru-RU" sz="1800" smtClean="0">
                    <a:cs typeface="+mn-cs"/>
                  </a:endParaRPr>
                </a:p>
              </p:txBody>
            </p:sp>
          </p:grpSp>
        </p:grpSp>
      </p:grpSp>
      <p:sp>
        <p:nvSpPr>
          <p:cNvPr id="2976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76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6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6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4A969D0-11FD-435B-A74D-CD66EBEDE7EA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dmkaz.ru/docs/resheniya-soveta-narodnyh-deputatov/2022/2022/12/9547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баннер бюдже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39" y="404664"/>
            <a:ext cx="8376864" cy="487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4123" y="5624954"/>
            <a:ext cx="8064896" cy="954107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lang="ru-RU" dirty="0">
                <a:hlinkClick r:id="rId3"/>
              </a:rPr>
              <a:t>Р</a:t>
            </a:r>
            <a:r>
              <a:rPr lang="ru-RU" dirty="0" smtClean="0">
                <a:hlinkClick r:id="rId3"/>
              </a:rPr>
              <a:t>азработан на основании решения  № 74 от 28.12.2022г.</a:t>
            </a:r>
          </a:p>
          <a:p>
            <a:pPr algn="ctr"/>
            <a:r>
              <a:rPr lang="ru-RU" dirty="0" smtClean="0">
                <a:hlinkClick r:id="rId3"/>
              </a:rPr>
              <a:t> «О  </a:t>
            </a:r>
            <a:r>
              <a:rPr lang="ru-RU" dirty="0">
                <a:hlinkClick r:id="rId3"/>
              </a:rPr>
              <a:t> </a:t>
            </a:r>
            <a:r>
              <a:rPr lang="ru-RU" dirty="0" smtClean="0">
                <a:hlinkClick r:id="rId3"/>
              </a:rPr>
              <a:t>бюджете муниципального образования «</a:t>
            </a:r>
            <a:r>
              <a:rPr lang="ru-RU" dirty="0" err="1" smtClean="0">
                <a:hlinkClick r:id="rId3"/>
              </a:rPr>
              <a:t>Казское</a:t>
            </a:r>
            <a:r>
              <a:rPr lang="ru-RU" dirty="0" smtClean="0">
                <a:hlinkClick r:id="rId3"/>
              </a:rPr>
              <a:t> городское поселение» </a:t>
            </a:r>
          </a:p>
          <a:p>
            <a:pPr algn="ctr"/>
            <a:r>
              <a:rPr lang="ru-RU" dirty="0" smtClean="0">
                <a:hlinkClick r:id="rId3"/>
              </a:rPr>
              <a:t>на  2023 и на плановый период 2024 и 2025 годы»</a:t>
            </a:r>
            <a:endParaRPr lang="ru-RU" dirty="0" smtClean="0"/>
          </a:p>
          <a:p>
            <a:pPr algn="ctr"/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80400" cy="881063"/>
          </a:xfrm>
        </p:spPr>
        <p:txBody>
          <a:bodyPr/>
          <a:lstStyle/>
          <a:p>
            <a:r>
              <a:rPr lang="ru-RU" altLang="ru-RU" sz="2000" b="1" dirty="0" smtClean="0">
                <a:effectLst/>
                <a:latin typeface="Times New Roman" pitchFamily="18" charset="0"/>
              </a:rPr>
              <a:t>Перечень муниципальных  программ</a:t>
            </a:r>
            <a:r>
              <a:rPr lang="ru-RU" altLang="ru-RU" sz="2000" dirty="0" smtClean="0">
                <a:effectLst/>
                <a:latin typeface="Times New Roman" pitchFamily="18" charset="0"/>
              </a:rPr>
              <a:t/>
            </a:r>
            <a:br>
              <a:rPr lang="ru-RU" altLang="ru-RU" sz="2000" dirty="0" smtClean="0">
                <a:effectLst/>
                <a:latin typeface="Times New Roman" pitchFamily="18" charset="0"/>
              </a:rPr>
            </a:br>
            <a:r>
              <a:rPr lang="ru-RU" altLang="ru-RU" sz="2000" b="1" dirty="0" smtClean="0">
                <a:effectLst/>
                <a:latin typeface="Times New Roman" pitchFamily="18" charset="0"/>
              </a:rPr>
              <a:t>Казского городского поселения(за счет средств местного бюджета)</a:t>
            </a:r>
            <a:r>
              <a:rPr lang="en-US" altLang="ru-RU" sz="2000" b="1" dirty="0" smtClean="0">
                <a:effectLst/>
                <a:latin typeface="Times New Roman" pitchFamily="18" charset="0"/>
              </a:rPr>
              <a:t>                              </a:t>
            </a:r>
            <a:r>
              <a:rPr lang="ru-RU" altLang="ru-RU" sz="2000" b="1" dirty="0" smtClean="0">
                <a:effectLst/>
                <a:latin typeface="Times New Roman" pitchFamily="18" charset="0"/>
              </a:rPr>
              <a:t>                                                                                </a:t>
            </a:r>
            <a:r>
              <a:rPr lang="ru-RU" altLang="ru-RU" sz="1200" b="1" dirty="0" smtClean="0">
                <a:effectLst/>
                <a:latin typeface="Times New Roman" pitchFamily="18" charset="0"/>
              </a:rPr>
              <a:t>тыс. руб.</a:t>
            </a:r>
            <a:endParaRPr lang="ru-RU" altLang="ru-RU" sz="1200" dirty="0" smtClean="0">
              <a:effectLst/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51163"/>
              </p:ext>
            </p:extLst>
          </p:nvPr>
        </p:nvGraphicFramePr>
        <p:xfrm>
          <a:off x="395289" y="920677"/>
          <a:ext cx="8353176" cy="5607325"/>
        </p:xfrm>
        <a:graphic>
          <a:graphicData uri="http://schemas.openxmlformats.org/drawingml/2006/table">
            <a:tbl>
              <a:tblPr/>
              <a:tblGrid>
                <a:gridCol w="485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9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5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6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3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55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73" marR="679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Сумма, тыс. руб.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5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241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241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24100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г.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77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«Обеспечение безопасности условий жизни населения и деятельности предприятий в Казском городском поселении  с мероприятием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«Снижение рисков и смягчение последствий чрезвычайных ситуаций природного и техногенного характера».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241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175,0</a:t>
                      </a:r>
                    </a:p>
                  </a:txBody>
                  <a:tcPr marL="67973" marR="679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241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</a:p>
                  </a:txBody>
                  <a:tcPr marL="67973" marR="679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241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</a:p>
                  </a:txBody>
                  <a:tcPr marL="67973" marR="679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6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«Обеспечение безопасности условий жизни населения и деятельности предприятий в Казском городском с мероприятием «Обеспечение пожарной безопасности».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241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</a:p>
                  </a:txBody>
                  <a:tcPr marL="67973" marR="679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241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marL="67973" marR="679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241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marL="67973" marR="679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6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«Обеспечение безопасности условий жизни населения и деятельности предприятий в Казском городском с мероприятием «Профилактика терроризма и экстремизма».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241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marL="67973" marR="679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241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67973" marR="679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241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67973" marR="679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4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«Благоустройство»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5721,4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8065,4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7095,9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5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«Подготовка к зиме»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4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«Развитие физической культуры и спорта» 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культуры» 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400,0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400,0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«Развитие автомобильных дорог общего пользования Казского городского поселения» 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4805,6</a:t>
                      </a:r>
                    </a:p>
                  </a:txBody>
                  <a:tcPr marL="67973" marR="679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4201,5</a:t>
                      </a:r>
                    </a:p>
                  </a:txBody>
                  <a:tcPr marL="67973" marR="679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4470,2</a:t>
                      </a:r>
                    </a:p>
                  </a:txBody>
                  <a:tcPr marL="67973" marR="679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«Совершенствование системы по вопросам награждения, поощрения и проведения орг. мероприятий»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7973" marR="679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</a:p>
                  </a:txBody>
                  <a:tcPr marL="67973" marR="679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</a:p>
                  </a:txBody>
                  <a:tcPr marL="67973" marR="679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5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«Проектирование и строительство объектов»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67973" marR="679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7973" marR="679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7973" marR="679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«Комплексное развитие системы коммунальной инфраструктуры»</a:t>
                      </a: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241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marL="67973" marR="679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241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7973" marR="679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241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7973" marR="679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5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73" marR="6797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73" marR="679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11 477,0</a:t>
                      </a:r>
                    </a:p>
                  </a:txBody>
                  <a:tcPr marL="67973" marR="679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13 916,9</a:t>
                      </a:r>
                    </a:p>
                  </a:txBody>
                  <a:tcPr marL="67973" marR="679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13216,1</a:t>
                      </a:r>
                    </a:p>
                  </a:txBody>
                  <a:tcPr marL="67973" marR="6797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576" y="332656"/>
            <a:ext cx="7772400" cy="1079500"/>
          </a:xfrm>
        </p:spPr>
        <p:txBody>
          <a:bodyPr anchor="b"/>
          <a:lstStyle/>
          <a:p>
            <a:pPr eaLnBrk="1" hangingPunct="1">
              <a:defRPr/>
            </a:pPr>
            <a:r>
              <a:rPr lang="ru-RU" sz="2400" dirty="0" smtClean="0">
                <a:latin typeface="Times New Roman" pitchFamily="18" charset="0"/>
              </a:rPr>
              <a:t>ПРОЕКТ БЮДЖЕТА КАЗСКОГО ГОРОДСКОГО ПОСЕЛЕНИЯ  НА 2023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-2025 ГОДЫ</a:t>
            </a:r>
            <a:br>
              <a:rPr lang="ru-RU" sz="2400" dirty="0" smtClean="0">
                <a:latin typeface="Times New Roman" pitchFamily="18" charset="0"/>
              </a:rPr>
            </a:br>
            <a:endParaRPr lang="ru-RU" sz="2400" dirty="0" smtClean="0">
              <a:latin typeface="Times New Roman" pitchFamily="18" charset="0"/>
            </a:endParaRPr>
          </a:p>
        </p:txBody>
      </p:sp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2" y="1125538"/>
            <a:ext cx="7494661" cy="5618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1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solidFill>
                  <a:srgbClr val="66FF33"/>
                </a:solidFill>
                <a:latin typeface="Times New Roman" pitchFamily="18" charset="0"/>
              </a:rPr>
              <a:t>ОСНОВНЫЕ СОЦИАЛЬНО-ЭКОНОМИЧЕСКИЕ ПОКАЗАТЕЛИ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150938"/>
            <a:ext cx="7725420" cy="530225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</a:rPr>
              <a:t>Численность населения – 3928 чел.</a:t>
            </a: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</a:rPr>
              <a:t>Территория  -  13,88 кв. км</a:t>
            </a:r>
          </a:p>
          <a:p>
            <a:pPr eaLnBrk="1" hangingPunct="1">
              <a:buClr>
                <a:srgbClr val="99FF99"/>
              </a:buClr>
              <a:defRPr/>
            </a:pPr>
            <a:r>
              <a:rPr lang="ru-RU" sz="2000" dirty="0" smtClean="0">
                <a:latin typeface="Times New Roman" pitchFamily="18" charset="0"/>
              </a:rPr>
              <a:t>Число безработных граждан -</a:t>
            </a:r>
            <a:r>
              <a:rPr lang="ru-RU" sz="2000" dirty="0" smtClean="0">
                <a:solidFill>
                  <a:srgbClr val="FFFFFF"/>
                </a:solidFill>
                <a:latin typeface="Times New Roman" pitchFamily="18" charset="0"/>
              </a:rPr>
              <a:t>  24 человек</a:t>
            </a:r>
            <a:endParaRPr lang="ru-RU" sz="2000" dirty="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</a:rPr>
              <a:t>Уровень безработицы – </a:t>
            </a:r>
            <a:r>
              <a:rPr lang="ru-RU" sz="2000" dirty="0">
                <a:latin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</a:rPr>
              <a:t> %</a:t>
            </a:r>
            <a:endParaRPr lang="ru-RU" sz="2000" dirty="0" smtClean="0">
              <a:latin typeface="Times New Roman" pitchFamily="18" charset="0"/>
            </a:endParaRPr>
          </a:p>
        </p:txBody>
      </p:sp>
      <p:pic>
        <p:nvPicPr>
          <p:cNvPr id="614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24944"/>
            <a:ext cx="7489825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394" name="Group 29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89179450"/>
              </p:ext>
            </p:extLst>
          </p:nvPr>
        </p:nvGraphicFramePr>
        <p:xfrm>
          <a:off x="323528" y="1196975"/>
          <a:ext cx="5040560" cy="5196590"/>
        </p:xfrm>
        <a:graphic>
          <a:graphicData uri="http://schemas.openxmlformats.org/drawingml/2006/table">
            <a:tbl>
              <a:tblPr/>
              <a:tblGrid>
                <a:gridCol w="3891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42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4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10 800,0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4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2 665,6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4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346,0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4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Транспортный налог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110,0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24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налог, всего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15 148,0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4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     в 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т.ч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  физические лица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183,0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4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                  юридические лица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14 965,0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4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Госпошлина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35,0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4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29 104,6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4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Аренда земли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352,0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4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Продажа земельных участков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112403"/>
                  </a:ext>
                </a:extLst>
              </a:tr>
              <a:tr h="2324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4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387,0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4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ДОХОДОВ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29 491,6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4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176,6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24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Субсидии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24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414,0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4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2 660,0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24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БЕЗВОЗМЕЗДНЫХ ПОСТУПЛЕНИЙ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3 250,60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979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32 742,20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41686" name="Rectangle 726"/>
          <p:cNvSpPr>
            <a:spLocks noGrp="1" noChangeArrowheads="1"/>
          </p:cNvSpPr>
          <p:nvPr>
            <p:ph type="title" idx="4294967295"/>
          </p:nvPr>
        </p:nvSpPr>
        <p:spPr>
          <a:xfrm>
            <a:off x="511175" y="26670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latin typeface="Times New Roman" pitchFamily="18" charset="0"/>
              </a:rPr>
              <a:t>План по доходам бюджета Казского городского поселения на 2023 год (тыс. руб.)</a:t>
            </a:r>
          </a:p>
        </p:txBody>
      </p:sp>
      <p:pic>
        <p:nvPicPr>
          <p:cNvPr id="13380" name="Picture 77" descr="д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196975"/>
            <a:ext cx="3167063" cy="242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81" name="Picture 78" descr="44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149725"/>
            <a:ext cx="309721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394" name="Group 29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56861927"/>
              </p:ext>
            </p:extLst>
          </p:nvPr>
        </p:nvGraphicFramePr>
        <p:xfrm>
          <a:off x="323528" y="1215263"/>
          <a:ext cx="5112568" cy="5128588"/>
        </p:xfrm>
        <a:graphic>
          <a:graphicData uri="http://schemas.openxmlformats.org/drawingml/2006/table">
            <a:tbl>
              <a:tblPr/>
              <a:tblGrid>
                <a:gridCol w="3947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10 862,0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2 790,5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352,0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Транспортный налог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111,0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налог, всего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26 845,0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     в 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т.ч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  физические лица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                  юридические лица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26 643,0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Госпошлина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38,0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40 998,5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Аренда земли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356,0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Продажа земельных участков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24474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391,0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ДОХОДОВ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41 389,5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167,6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Субсидии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418,8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БЕЗВОЗМЕЗДНЫХ ПОСТУПЛЕНИЙ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586,4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1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41 975,9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41686" name="Rectangle 726"/>
          <p:cNvSpPr>
            <a:spLocks noGrp="1" noChangeArrowheads="1"/>
          </p:cNvSpPr>
          <p:nvPr>
            <p:ph type="title" idx="4294967295"/>
          </p:nvPr>
        </p:nvSpPr>
        <p:spPr>
          <a:xfrm>
            <a:off x="511175" y="0"/>
            <a:ext cx="8453314" cy="117475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latin typeface="Times New Roman" pitchFamily="18" charset="0"/>
              </a:rPr>
              <a:t>План по доходам бюджета Казского городского поселения на 2024 год (тыс. руб.)</a:t>
            </a:r>
          </a:p>
        </p:txBody>
      </p:sp>
      <p:pic>
        <p:nvPicPr>
          <p:cNvPr id="13380" name="Picture 77" descr="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196975"/>
            <a:ext cx="3167063" cy="242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81" name="Picture 78" descr="4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149725"/>
            <a:ext cx="309721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07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86" name="Rectangle 726"/>
          <p:cNvSpPr>
            <a:spLocks noGrp="1" noChangeArrowheads="1"/>
          </p:cNvSpPr>
          <p:nvPr>
            <p:ph type="title" idx="4294967295"/>
          </p:nvPr>
        </p:nvSpPr>
        <p:spPr>
          <a:xfrm>
            <a:off x="511175" y="26670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latin typeface="Times New Roman" pitchFamily="18" charset="0"/>
              </a:rPr>
              <a:t>План по доходам бюджета Казского городского поселения на 2025 год (тыс. руб.)</a:t>
            </a:r>
          </a:p>
        </p:txBody>
      </p:sp>
      <p:pic>
        <p:nvPicPr>
          <p:cNvPr id="13380" name="Picture 77" descr="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196975"/>
            <a:ext cx="3167063" cy="242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81" name="Picture 78" descr="4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149725"/>
            <a:ext cx="309721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256307"/>
              </p:ext>
            </p:extLst>
          </p:nvPr>
        </p:nvGraphicFramePr>
        <p:xfrm>
          <a:off x="323528" y="1253187"/>
          <a:ext cx="5112568" cy="5128588"/>
        </p:xfrm>
        <a:graphic>
          <a:graphicData uri="http://schemas.openxmlformats.org/drawingml/2006/table">
            <a:tbl>
              <a:tblPr/>
              <a:tblGrid>
                <a:gridCol w="3947518">
                  <a:extLst>
                    <a:ext uri="{9D8B030D-6E8A-4147-A177-3AD203B41FA5}">
                      <a16:colId xmlns:a16="http://schemas.microsoft.com/office/drawing/2014/main" val="2024806571"/>
                    </a:ext>
                  </a:extLst>
                </a:gridCol>
                <a:gridCol w="1165050">
                  <a:extLst>
                    <a:ext uri="{9D8B030D-6E8A-4147-A177-3AD203B41FA5}">
                      <a16:colId xmlns:a16="http://schemas.microsoft.com/office/drawing/2014/main" val="847186113"/>
                    </a:ext>
                  </a:extLst>
                </a:gridCol>
              </a:tblGrid>
              <a:tr h="238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0903312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10 942,0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9785766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3058,2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02886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358,0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7209836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Транспортный налог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112,0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5412248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налог, всего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26 847,0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652552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     в 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т.ч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  физические лица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204,0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012184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                  юридические лица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26 643,0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3456408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Госпошлина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38,0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742232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41 355,2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5749651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Аренда земли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360,0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8882209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Продажа земельных участков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210893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6023453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395,0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914466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ДОХОДОВ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41 750,2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2298630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163,1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3026342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Субсидии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1103453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428,6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32747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9099340"/>
                  </a:ext>
                </a:extLst>
              </a:tr>
              <a:tr h="238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БЕЗВОЗМЕЗДНЫХ ПОСТУПЛЕНИЙ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591,7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4518882"/>
                  </a:ext>
                </a:extLst>
              </a:tr>
              <a:tr h="251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42 341,9</a:t>
                      </a:r>
                    </a:p>
                  </a:txBody>
                  <a:tcPr marL="91445" marR="9144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9882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7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504825"/>
          </a:xfrm>
        </p:spPr>
        <p:txBody>
          <a:bodyPr/>
          <a:lstStyle/>
          <a:p>
            <a:r>
              <a:rPr lang="ru-RU" altLang="ru-RU" sz="2800" dirty="0" smtClean="0">
                <a:effectLst/>
                <a:latin typeface="Times New Roman" pitchFamily="18" charset="0"/>
              </a:rPr>
              <a:t>Расходы Казского городского поселения</a:t>
            </a:r>
            <a:br>
              <a:rPr lang="ru-RU" altLang="ru-RU" sz="2800" dirty="0" smtClean="0">
                <a:effectLst/>
                <a:latin typeface="Times New Roman" pitchFamily="18" charset="0"/>
              </a:rPr>
            </a:br>
            <a:r>
              <a:rPr lang="ru-RU" altLang="ru-RU" sz="2800" dirty="0" smtClean="0">
                <a:effectLst/>
                <a:latin typeface="Times New Roman" pitchFamily="18" charset="0"/>
              </a:rPr>
              <a:t>на 2023 год</a:t>
            </a:r>
          </a:p>
        </p:txBody>
      </p:sp>
      <p:graphicFrame>
        <p:nvGraphicFramePr>
          <p:cNvPr id="34219" name="Group 14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654778"/>
              </p:ext>
            </p:extLst>
          </p:nvPr>
        </p:nvGraphicFramePr>
        <p:xfrm>
          <a:off x="395288" y="1124745"/>
          <a:ext cx="8353175" cy="5328589"/>
        </p:xfrm>
        <a:graphic>
          <a:graphicData uri="http://schemas.openxmlformats.org/drawingml/2006/table">
            <a:tbl>
              <a:tblPr/>
              <a:tblGrid>
                <a:gridCol w="4889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7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7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650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Уд.вес.%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04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7 801,20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23,8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26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414,0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04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27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4 955,6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15,1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04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5 871,4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04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6 545,0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04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защита населения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370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6 355,0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19,4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70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межбюджетные субсидии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304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32 742,2</a:t>
                      </a: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  </a:t>
                      </a: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504825"/>
          </a:xfrm>
        </p:spPr>
        <p:txBody>
          <a:bodyPr/>
          <a:lstStyle/>
          <a:p>
            <a:r>
              <a:rPr lang="ru-RU" altLang="ru-RU" sz="2800" dirty="0" smtClean="0">
                <a:effectLst/>
                <a:latin typeface="Times New Roman" pitchFamily="18" charset="0"/>
              </a:rPr>
              <a:t>Расходы Казского городского поселения</a:t>
            </a:r>
            <a:br>
              <a:rPr lang="ru-RU" altLang="ru-RU" sz="2800" dirty="0" smtClean="0">
                <a:effectLst/>
                <a:latin typeface="Times New Roman" pitchFamily="18" charset="0"/>
              </a:rPr>
            </a:br>
            <a:r>
              <a:rPr lang="ru-RU" altLang="ru-RU" sz="2800" dirty="0" smtClean="0">
                <a:effectLst/>
                <a:latin typeface="Times New Roman" pitchFamily="18" charset="0"/>
              </a:rPr>
              <a:t>на 2024 год</a:t>
            </a:r>
          </a:p>
        </p:txBody>
      </p:sp>
      <p:graphicFrame>
        <p:nvGraphicFramePr>
          <p:cNvPr id="34219" name="Group 14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306810"/>
              </p:ext>
            </p:extLst>
          </p:nvPr>
        </p:nvGraphicFramePr>
        <p:xfrm>
          <a:off x="539553" y="1196753"/>
          <a:ext cx="8208912" cy="5223041"/>
        </p:xfrm>
        <a:graphic>
          <a:graphicData uri="http://schemas.openxmlformats.org/drawingml/2006/table">
            <a:tbl>
              <a:tblPr/>
              <a:tblGrid>
                <a:gridCol w="4745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7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5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193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Уд.вес.%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1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573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8 751,2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20,8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1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418,8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93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71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4 401,5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93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8 365,4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19,9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93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10 395,0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24,8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93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защита населения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12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7 705,0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18,4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12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Условно-утвержденные расходы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1 039,0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493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41 975,90</a:t>
                      </a: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  </a:t>
                      </a: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15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504825"/>
          </a:xfrm>
        </p:spPr>
        <p:txBody>
          <a:bodyPr/>
          <a:lstStyle/>
          <a:p>
            <a:r>
              <a:rPr lang="ru-RU" altLang="ru-RU" sz="2800" dirty="0" smtClean="0">
                <a:effectLst/>
                <a:latin typeface="Times New Roman" pitchFamily="18" charset="0"/>
              </a:rPr>
              <a:t>Расходы Казского городского поселения</a:t>
            </a:r>
            <a:br>
              <a:rPr lang="ru-RU" altLang="ru-RU" sz="2800" dirty="0" smtClean="0">
                <a:effectLst/>
                <a:latin typeface="Times New Roman" pitchFamily="18" charset="0"/>
              </a:rPr>
            </a:br>
            <a:r>
              <a:rPr lang="ru-RU" altLang="ru-RU" sz="2800" dirty="0" smtClean="0">
                <a:effectLst/>
                <a:latin typeface="Times New Roman" pitchFamily="18" charset="0"/>
              </a:rPr>
              <a:t>на 2025 год</a:t>
            </a:r>
          </a:p>
        </p:txBody>
      </p:sp>
      <p:graphicFrame>
        <p:nvGraphicFramePr>
          <p:cNvPr id="34219" name="Group 14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946527"/>
              </p:ext>
            </p:extLst>
          </p:nvPr>
        </p:nvGraphicFramePr>
        <p:xfrm>
          <a:off x="395289" y="1124743"/>
          <a:ext cx="8425184" cy="5554387"/>
        </p:xfrm>
        <a:graphic>
          <a:graphicData uri="http://schemas.openxmlformats.org/drawingml/2006/table">
            <a:tbl>
              <a:tblPr/>
              <a:tblGrid>
                <a:gridCol w="4870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5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124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Уд.вес.%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13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8 751,2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20,7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74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428,6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13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73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4 670,2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13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7 395,0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813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10 395,0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24,6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813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защита населения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305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7 705,0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18,2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68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Условно-утвержденные расходы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2 096,0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13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42 341,9</a:t>
                      </a: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  </a:t>
                      </a: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15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юджет для граждан 2017 год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Бюджет для граждан 2017 год</Template>
  <TotalTime>1643</TotalTime>
  <Words>740</Words>
  <Application>Microsoft Office PowerPoint</Application>
  <PresentationFormat>Экран (4:3)</PresentationFormat>
  <Paragraphs>315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Бюджет для граждан 2017 год</vt:lpstr>
      <vt:lpstr>Презентация PowerPoint</vt:lpstr>
      <vt:lpstr>ПРОЕКТ БЮДЖЕТА КАЗСКОГО ГОРОДСКОГО ПОСЕЛЕНИЯ  НА 2023 -2025 ГОДЫ </vt:lpstr>
      <vt:lpstr>ОСНОВНЫЕ СОЦИАЛЬНО-ЭКОНОМИЧЕСКИЕ ПОКАЗАТЕЛИ </vt:lpstr>
      <vt:lpstr>План по доходам бюджета Казского городского поселения на 2023 год (тыс. руб.)</vt:lpstr>
      <vt:lpstr>План по доходам бюджета Казского городского поселения на 2024 год (тыс. руб.)</vt:lpstr>
      <vt:lpstr>План по доходам бюджета Казского городского поселения на 2025 год (тыс. руб.)</vt:lpstr>
      <vt:lpstr>Расходы Казского городского поселения на 2023 год</vt:lpstr>
      <vt:lpstr>Расходы Казского городского поселения на 2024 год</vt:lpstr>
      <vt:lpstr>Расходы Казского городского поселения на 2025 год</vt:lpstr>
      <vt:lpstr>Перечень муниципальных  программ Казского городского поселения(за счет средств местного бюджета)                                                                                                              тыс. руб.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Пользователь</cp:lastModifiedBy>
  <cp:revision>197</cp:revision>
  <cp:lastPrinted>2021-11-26T09:08:56Z</cp:lastPrinted>
  <dcterms:created xsi:type="dcterms:W3CDTF">2016-12-01T04:44:55Z</dcterms:created>
  <dcterms:modified xsi:type="dcterms:W3CDTF">2023-03-13T03:16:38Z</dcterms:modified>
</cp:coreProperties>
</file>