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7"/>
  </p:notesMasterIdLst>
  <p:handoutMasterIdLst>
    <p:handoutMasterId r:id="rId8"/>
  </p:handoutMasterIdLst>
  <p:sldIdLst>
    <p:sldId id="364" r:id="rId2"/>
    <p:sldId id="411" r:id="rId3"/>
    <p:sldId id="398" r:id="rId4"/>
    <p:sldId id="417" r:id="rId5"/>
    <p:sldId id="416" r:id="rId6"/>
  </p:sldIdLst>
  <p:sldSz cx="9144000" cy="6858000" type="screen4x3"/>
  <p:notesSz cx="6797675" cy="9926638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66"/>
    <a:srgbClr val="23A71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88" autoAdjust="0"/>
    <p:restoredTop sz="99110" autoAdjust="0"/>
  </p:normalViewPr>
  <p:slideViewPr>
    <p:cSldViewPr>
      <p:cViewPr>
        <p:scale>
          <a:sx n="90" d="100"/>
          <a:sy n="90" d="100"/>
        </p:scale>
        <p:origin x="-176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562" y="-8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1564FD-EDA2-4CF7-B7C8-B139DEF369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0761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3789B97-B078-4C19-A9CB-8DDBE29C8B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50970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597650"/>
            <a:ext cx="2133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6" name="Picture 2" descr="D:\Work\Bachti\!!!ВНУТРЕННИЕ\декабрь\презентация\фотозона размер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1649" y="121714"/>
            <a:ext cx="1176868" cy="93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66048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597650"/>
            <a:ext cx="2133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98D8A-5CD1-41BD-90F8-E03B70F4C4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6" name="Picture 2" descr="D:\Work\Bachti\!!!ВНУТРЕННИЕ\декабрь\презентация\фотозона размер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1649" y="121714"/>
            <a:ext cx="1176868" cy="93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02849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597650"/>
            <a:ext cx="2133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A4131-4636-4FD8-B186-D2D846805A0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6" name="Picture 2" descr="D:\Work\Bachti\!!!ВНУТРЕННИЕ\декабрь\презентация\фотозона размер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1649" y="121714"/>
            <a:ext cx="1176868" cy="93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11161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597650"/>
            <a:ext cx="2133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F9D10-9482-4EA8-B4C2-7836885A0AF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5" name="Picture 2" descr="D:\Work\Bachti\!!!ВНУТРЕННИЕ\декабрь\презентация\фотозона размер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1649" y="121714"/>
            <a:ext cx="1176868" cy="93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65182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5" name="Picture 2" descr="D:\Work\Bachti\!!!ВНУТРЕННИЕ\декабрь\презентация\фотозона размер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1649" y="121714"/>
            <a:ext cx="1176868" cy="93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32166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5" name="Picture 2" descr="D:\Work\Bachti\!!!ВНУТРЕННИЕ\декабрь\презентация\фотозона размер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1649" y="121714"/>
            <a:ext cx="1176868" cy="93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88230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597650"/>
            <a:ext cx="2133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8BE6F-832A-47F3-ABAA-9D25E5FC496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7" name="Picture 2" descr="D:\Work\Bachti\!!!ВНУТРЕННИЕ\декабрь\презентация\фотозона размер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1649" y="121714"/>
            <a:ext cx="1176868" cy="93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36904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597650"/>
            <a:ext cx="2133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07E59-4546-4FAF-A6E5-CACA61CCC7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9" name="Picture 2" descr="D:\Work\Bachti\!!!ВНУТРЕННИЕ\декабрь\презентация\фотозона размер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1649" y="121714"/>
            <a:ext cx="1176868" cy="93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83499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597650"/>
            <a:ext cx="2133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ADF9E-05DF-4A8F-8E44-EE40BEFB98D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5" name="Picture 2" descr="D:\Work\Bachti\!!!ВНУТРЕННИЕ\декабрь\презентация\фотозона размер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1649" y="121714"/>
            <a:ext cx="1176868" cy="93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68899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597650"/>
            <a:ext cx="2133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91254-E362-4A2A-B001-0063F9A0D34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4" name="Picture 2" descr="D:\Work\Bachti\!!!ВНУТРЕННИЕ\декабрь\презентация\фотозона размер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1649" y="121714"/>
            <a:ext cx="1176868" cy="93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82113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597650"/>
            <a:ext cx="2133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269B0-B52C-4234-B3CB-08C136A1A50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7" name="Picture 2" descr="D:\Work\Bachti\!!!ВНУТРЕННИЕ\декабрь\презентация\фотозона размер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1649" y="121714"/>
            <a:ext cx="1176868" cy="93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34910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597650"/>
            <a:ext cx="2133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9427F-F6C4-4606-8973-B1069719214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7" name="Picture 2" descr="D:\Work\Bachti\!!!ВНУТРЕННИЕ\декабрь\презентация\фотозона размер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1649" y="121714"/>
            <a:ext cx="1176868" cy="93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858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726500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D5F789FBC344CA65049C10A651BD70209F3E8FC1F4BDABCE5085326A022A33E1F53569EFAE36F62D95A582DC334x4B" TargetMode="External"/><Relationship Id="rId2" Type="http://schemas.openxmlformats.org/officeDocument/2006/relationships/hyperlink" Target="consultantplus://offline/ref=A8F67450F93D97FB0F3172122D3C5BE6392084C92D8FB97567F9AF482B97416B023EA67476D8157E6A1D880BAC5E7AB81F418BEF14EC80BDiC03B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munizt@mail.ru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332656"/>
            <a:ext cx="7427168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51520" y="749536"/>
            <a:ext cx="8568952" cy="5400600"/>
          </a:xfrm>
        </p:spPr>
        <p:txBody>
          <a:bodyPr/>
          <a:lstStyle/>
          <a:p>
            <a:pPr marL="0" lvl="0" indent="0" eaLnBrk="1" hangingPunct="1">
              <a:spcBef>
                <a:spcPts val="0"/>
              </a:spcBef>
              <a:buNone/>
            </a:pPr>
            <a:endParaRPr lang="ru-RU" sz="16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Прогнозный план (программа) приватизации муниципального имущества  Таштагольского муниципального района   </a:t>
            </a: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 2021 год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092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468560" y="332656"/>
            <a:ext cx="8867328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55576" y="764704"/>
            <a:ext cx="7776864" cy="5400600"/>
          </a:xfrm>
        </p:spPr>
        <p:txBody>
          <a:bodyPr/>
          <a:lstStyle/>
          <a:p>
            <a:pPr marL="0" lvl="0" indent="0" algn="ctr" eaLnBrk="1" hangingPunct="1">
              <a:spcBef>
                <a:spcPts val="0"/>
              </a:spcBef>
              <a:buNone/>
            </a:pPr>
            <a:r>
              <a:rPr lang="ru-RU" sz="1600" b="1" dirty="0" smtClean="0"/>
              <a:t>Нормативно-правовая база:</a:t>
            </a:r>
            <a:endParaRPr lang="ru-RU" sz="16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1. Федеральный Закон от 21 декабря 2001 года № 178-ФЗ «О приватизации государственного и муниципального имущества»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2.</a:t>
            </a:r>
            <a:r>
              <a:rPr lang="ru-RU" sz="1600" dirty="0" smtClean="0"/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Положение «О порядке владения, пользования и распоряжения муниципальным имуществом муниципального образования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Таштагольский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муниципальный район»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3. Решение  Совета народных депутатов Таштагольского муниципального района  от 09.02.2021 года № 163-рр «Об утверждении прогнозного плана (программы) приватизации муниципального имущества  Таштагольского муниципального района   на 2021 год»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/>
              <a:t>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6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092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6840760" cy="490066"/>
          </a:xfrm>
        </p:spPr>
        <p:txBody>
          <a:bodyPr/>
          <a:lstStyle/>
          <a:p>
            <a:r>
              <a:rPr lang="ru-RU" sz="1600" b="1" dirty="0" smtClean="0">
                <a:latin typeface="+mn-lt"/>
                <a:cs typeface="Times New Roman" pitchFamily="18" charset="0"/>
              </a:rPr>
              <a:t/>
            </a:r>
            <a:br>
              <a:rPr lang="ru-RU" sz="1600" b="1" dirty="0" smtClean="0">
                <a:latin typeface="+mn-lt"/>
                <a:cs typeface="Times New Roman" pitchFamily="18" charset="0"/>
              </a:rPr>
            </a:br>
            <a:endParaRPr lang="ru-RU" sz="1600" b="1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052736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sz="1400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60648"/>
            <a:ext cx="6912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Прогнозный  план (программа)  приватизации муниципального имущества  Таштагольского муниципального района на 2021  год</a:t>
            </a:r>
            <a:endParaRPr lang="ru-RU" sz="16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43608" y="1196751"/>
          <a:ext cx="7344816" cy="5323924"/>
        </p:xfrm>
        <a:graphic>
          <a:graphicData uri="http://schemas.openxmlformats.org/drawingml/2006/table">
            <a:tbl>
              <a:tblPr/>
              <a:tblGrid>
                <a:gridCol w="578054"/>
                <a:gridCol w="1451755"/>
                <a:gridCol w="1665766"/>
                <a:gridCol w="1059030"/>
                <a:gridCol w="1323788"/>
                <a:gridCol w="1266423"/>
              </a:tblGrid>
              <a:tr h="5065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05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объекта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Адрес объекта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Площадь, кв.м.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Способ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приватизации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Предполагае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мый срок    приватиза-ции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48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1. Недвижимое имущество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65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Встроенное нежилое помещение 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Кемеровская область,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г. Таштагол,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ул. Урицкого, 96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252,6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аукцион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1 полугодие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Мачтовая трансформаторная подстанция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Кемеровская область, Таштагольский район, пгт. Каз, 20 м от здания по ул. Ленина, 1 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аукцион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1 полугодие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7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Встроенное нежилое помещение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Кемеровская область - Кузбасс, </a:t>
                      </a:r>
                      <a:r>
                        <a:rPr lang="ru-RU" sz="1050" dirty="0" err="1">
                          <a:latin typeface="Times New Roman"/>
                          <a:ea typeface="Times New Roman"/>
                          <a:cs typeface="Times New Roman"/>
                        </a:rPr>
                        <a:t>Таштагольский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 район, </a:t>
                      </a:r>
                      <a:r>
                        <a:rPr lang="ru-RU" sz="105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пгт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. Мундыбаш,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ул. Ленина, д.4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23,2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аукцион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 1  полугодие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Отдельно стоящее нежилое здание  бани и земельный участок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Кемеровская область, </a:t>
                      </a:r>
                      <a:r>
                        <a:rPr lang="ru-RU" sz="1050" dirty="0" err="1">
                          <a:latin typeface="Times New Roman"/>
                          <a:ea typeface="Times New Roman"/>
                          <a:cs typeface="Times New Roman"/>
                        </a:rPr>
                        <a:t>Таштагольский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 район, </a:t>
                      </a:r>
                      <a:r>
                        <a:rPr lang="ru-RU" sz="1050" dirty="0" err="1">
                          <a:latin typeface="Times New Roman"/>
                          <a:ea typeface="Times New Roman"/>
                          <a:cs typeface="Times New Roman"/>
                        </a:rPr>
                        <a:t>пгт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. Темиртау, ул.Фрунзе, 3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533,2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(площадь земельного участка – 1215)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аукцион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1 полугодие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Отдельно стоящее нежилое здание бани и земельный участок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Кемеровская область, </a:t>
                      </a:r>
                      <a:r>
                        <a:rPr lang="ru-RU" sz="1050" dirty="0" err="1">
                          <a:latin typeface="Times New Roman"/>
                          <a:ea typeface="Times New Roman"/>
                          <a:cs typeface="Times New Roman"/>
                        </a:rPr>
                        <a:t>Таштагольский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 район,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latin typeface="Times New Roman"/>
                          <a:ea typeface="Times New Roman"/>
                          <a:cs typeface="Times New Roman"/>
                        </a:rPr>
                        <a:t>пгт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. Мундыбаш, ул. Октябрьская, 54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74,7 (площадь земельного участка – 157)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аукцион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1  полугодие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Встроенное нежилое помещение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Кемеровская область, Таштагольский район,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пгт. Шерегеш,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ул. Дзержинского, 7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7,4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Преимущественное право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1  полугодие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8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Отдельно стоящее нежилое здание и земельный участок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Кемеровская область,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пгт. Мундыбаш, ул.Октябрьская, 48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1 570,9 (площадь земельного участка – 600)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аукцион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2 полугодие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</a:p>
                  </a:txBody>
                  <a:tcPr marL="35597" marR="35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8184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b="1" dirty="0" smtClean="0">
                <a:latin typeface="+mn-lt"/>
                <a:cs typeface="Times New Roman" pitchFamily="18" charset="0"/>
              </a:rPr>
              <a:t>Прогнозный  план (программа)  приватизации муниципального имущества  Таштагольского муниципального района на 2021  год</a:t>
            </a:r>
            <a:r>
              <a:rPr lang="ru-RU" sz="1600" dirty="0" smtClean="0">
                <a:latin typeface="+mn-lt"/>
              </a:rPr>
              <a:t/>
            </a:r>
            <a:br>
              <a:rPr lang="ru-RU" sz="1600" dirty="0" smtClean="0">
                <a:latin typeface="+mn-lt"/>
              </a:rPr>
            </a:br>
            <a:endParaRPr lang="ru-RU" sz="1600" dirty="0">
              <a:latin typeface="+mn-l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6ADF9E-05DF-4A8F-8E44-EE40BEFB98D0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59632" y="1124744"/>
          <a:ext cx="6840760" cy="5024368"/>
        </p:xfrm>
        <a:graphic>
          <a:graphicData uri="http://schemas.openxmlformats.org/drawingml/2006/table">
            <a:tbl>
              <a:tblPr/>
              <a:tblGrid>
                <a:gridCol w="428685"/>
                <a:gridCol w="1227498"/>
                <a:gridCol w="2808312"/>
                <a:gridCol w="576065"/>
                <a:gridCol w="360039"/>
                <a:gridCol w="576064"/>
                <a:gridCol w="864097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05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316" marR="24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" indent="-22860"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объекта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316" marR="24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Адрес объекта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316" marR="24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Площадь, кв.м.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316" marR="24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Способ приватизации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316" marR="24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latin typeface="Times New Roman"/>
                          <a:ea typeface="Times New Roman"/>
                          <a:cs typeface="Times New Roman"/>
                        </a:rPr>
                        <a:t>Предполагае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latin typeface="Times New Roman"/>
                          <a:ea typeface="Times New Roman"/>
                          <a:cs typeface="Times New Roman"/>
                        </a:rPr>
                        <a:t>мый</a:t>
                      </a: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 срок    </a:t>
                      </a:r>
                      <a:r>
                        <a:rPr lang="ru-RU" sz="1050" b="1" dirty="0" err="1">
                          <a:latin typeface="Times New Roman"/>
                          <a:ea typeface="Times New Roman"/>
                          <a:cs typeface="Times New Roman"/>
                        </a:rPr>
                        <a:t>приватиза-ции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316" marR="24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635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1. Недвижимое имущество</a:t>
                      </a:r>
                    </a:p>
                  </a:txBody>
                  <a:tcPr marL="24316" marR="24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3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</a:p>
                  </a:txBody>
                  <a:tcPr marL="24316" marR="24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Здание </a:t>
                      </a:r>
                      <a:r>
                        <a:rPr lang="ru-RU" sz="1050" dirty="0" err="1">
                          <a:latin typeface="Times New Roman"/>
                          <a:ea typeface="Times New Roman"/>
                          <a:cs typeface="Times New Roman"/>
                        </a:rPr>
                        <a:t>автогаража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 (нежилое здание) и земельный участок</a:t>
                      </a:r>
                    </a:p>
                  </a:txBody>
                  <a:tcPr marL="24316" marR="24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Россия, Кемеровская область, </a:t>
                      </a:r>
                      <a:r>
                        <a:rPr lang="ru-RU" sz="1050" dirty="0" err="1">
                          <a:latin typeface="Times New Roman"/>
                          <a:ea typeface="Times New Roman"/>
                          <a:cs typeface="Times New Roman"/>
                        </a:rPr>
                        <a:t>Таштагольский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 район, </a:t>
                      </a:r>
                      <a:r>
                        <a:rPr lang="ru-RU" sz="1050" dirty="0" err="1">
                          <a:latin typeface="Times New Roman"/>
                          <a:ea typeface="Times New Roman"/>
                          <a:cs typeface="Times New Roman"/>
                        </a:rPr>
                        <a:t>рп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 Темиртау, ул.Центральная, дом № 1А </a:t>
                      </a:r>
                    </a:p>
                  </a:txBody>
                  <a:tcPr marL="24316" marR="24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1 028,5 (площадь земельного участка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 3 818)</a:t>
                      </a:r>
                    </a:p>
                  </a:txBody>
                  <a:tcPr marL="24316" marR="24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аукцион</a:t>
                      </a:r>
                    </a:p>
                  </a:txBody>
                  <a:tcPr marL="24316" marR="24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 2  полугодие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</a:p>
                  </a:txBody>
                  <a:tcPr marL="24316" marR="24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8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</a:p>
                  </a:txBody>
                  <a:tcPr marL="24316" marR="24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Встроенное нежилое помещение</a:t>
                      </a:r>
                    </a:p>
                  </a:txBody>
                  <a:tcPr marL="24316" marR="24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Российская Федерация, Кемеровская область, </a:t>
                      </a:r>
                      <a:r>
                        <a:rPr lang="ru-RU" sz="1050" dirty="0" err="1">
                          <a:latin typeface="Times New Roman"/>
                          <a:ea typeface="Times New Roman"/>
                          <a:cs typeface="Times New Roman"/>
                        </a:rPr>
                        <a:t>Таштагольский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 муниципальный район, </a:t>
                      </a:r>
                      <a:r>
                        <a:rPr lang="ru-RU" sz="1050" dirty="0" err="1">
                          <a:latin typeface="Times New Roman"/>
                          <a:ea typeface="Times New Roman"/>
                          <a:cs typeface="Times New Roman"/>
                        </a:rPr>
                        <a:t>Казское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 городское поселение, поселок городского типа </a:t>
                      </a:r>
                      <a:r>
                        <a:rPr lang="ru-RU" sz="1050" dirty="0" err="1">
                          <a:latin typeface="Times New Roman"/>
                          <a:ea typeface="Times New Roman"/>
                          <a:cs typeface="Times New Roman"/>
                        </a:rPr>
                        <a:t>Каз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, улица Ленина, дом 3, помещение 1</a:t>
                      </a:r>
                    </a:p>
                  </a:txBody>
                  <a:tcPr marL="24316" marR="24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50,4</a:t>
                      </a:r>
                    </a:p>
                  </a:txBody>
                  <a:tcPr marL="24316" marR="24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аукцион</a:t>
                      </a:r>
                    </a:p>
                  </a:txBody>
                  <a:tcPr marL="24316" marR="24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 2  полугодие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</a:p>
                  </a:txBody>
                  <a:tcPr marL="24316" marR="24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5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10.</a:t>
                      </a:r>
                    </a:p>
                  </a:txBody>
                  <a:tcPr marL="24316" marR="24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Отдельно стоящее нежилое здание и земельный участок 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316" marR="24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г.Таштагол, ул. Геологическая, 8</a:t>
                      </a:r>
                    </a:p>
                  </a:txBody>
                  <a:tcPr marL="24316" marR="24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73,8 (площадь земельного участка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895)</a:t>
                      </a:r>
                    </a:p>
                  </a:txBody>
                  <a:tcPr marL="24316" marR="24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аукцион</a:t>
                      </a:r>
                    </a:p>
                  </a:txBody>
                  <a:tcPr marL="24316" marR="24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 2  полугодие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</a:p>
                  </a:txBody>
                  <a:tcPr marL="24316" marR="24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576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2. Движимое имущество</a:t>
                      </a:r>
                    </a:p>
                  </a:txBody>
                  <a:tcPr marL="24316" marR="24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7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24316" marR="24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Автомобиль УАЗ-396254, идентификационный номер (VIN) ХТТ39625480421607, год изготовления 2007, модель, № двигателя 42130Н * 71003809, шасси (рама) № 37410080442926, кузов (кабина, прицеп) № 39620070227249, цвет кузова (кабины, прицепа) белая ночь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316" marR="24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4316" marR="24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аукцион</a:t>
                      </a:r>
                    </a:p>
                  </a:txBody>
                  <a:tcPr marL="24316" marR="24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 2  полугодие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</a:p>
                  </a:txBody>
                  <a:tcPr marL="24316" marR="24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316" marR="24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Автомобиль CHEVROLET CAPTIVA, идентификационный номер (VIN) XUFCG26FJ9A000073, год изготовления 2008, модель, № двигателя Z24SED058553, шасси (рама) № отсутствует, кузов (кабина, прицеп) № XUFCG26FJ9A000073, цвет кузова (кабины, прицепа) красный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316" marR="24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4316" marR="24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аукцион</a:t>
                      </a:r>
                    </a:p>
                  </a:txBody>
                  <a:tcPr marL="24316" marR="24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 2  полугодие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</a:p>
                  </a:txBody>
                  <a:tcPr marL="24316" marR="24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316" marR="24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Специальный прицеп - </a:t>
                      </a:r>
                      <a:r>
                        <a:rPr lang="ru-RU" sz="1050" dirty="0" err="1">
                          <a:latin typeface="Times New Roman"/>
                          <a:ea typeface="Times New Roman"/>
                          <a:cs typeface="Times New Roman"/>
                        </a:rPr>
                        <a:t>снегоплавильная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 машина с изотермическим кузовом "TRECAN 60-РО-MX", вид движителя колесный, заводской номер машины (рамы) 13698/2Т9ТН94Е5 800159094, номер двигателя PE4045L026366, цвет желтый, год выпуска 2008</a:t>
                      </a:r>
                    </a:p>
                  </a:txBody>
                  <a:tcPr marL="24316" marR="24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4316" marR="24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аукцион</a:t>
                      </a:r>
                    </a:p>
                  </a:txBody>
                  <a:tcPr marL="24316" marR="24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 2  полугодие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</a:p>
                  </a:txBody>
                  <a:tcPr marL="24316" marR="24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2880320"/>
          </a:xfrm>
        </p:spPr>
        <p:txBody>
          <a:bodyPr/>
          <a:lstStyle/>
          <a:p>
            <a:pPr marL="342900" indent="-342900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55246" y="43934"/>
            <a:ext cx="633507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4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3568" y="1100467"/>
            <a:ext cx="7704856" cy="286232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45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получения более подробной информации Вы можете обратиться в </a:t>
            </a:r>
          </a:p>
          <a:p>
            <a:pPr marL="0" marR="0" lvl="0" indent="4445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Комитет по управлению муниципальным имуществом Таштагольского    муниципального района, расположенный по  адресу: </a:t>
            </a:r>
          </a:p>
          <a:p>
            <a:pPr marL="0" marR="0" lvl="0" indent="4445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Кемеровская область, г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Таштагол, ул. Ленина, 60,  4 этаж, каб.410, 414,  </a:t>
            </a:r>
          </a:p>
          <a:p>
            <a:pPr marL="0" marR="0" lvl="0" indent="4445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тел.3-30-29, 3-35-39 </a:t>
            </a:r>
          </a:p>
          <a:p>
            <a:pPr marL="0" marR="0" lvl="0" indent="4445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либо электронной почте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munizt@mail.ru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005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10774</TotalTime>
  <Words>685</Words>
  <Application>Microsoft Office PowerPoint</Application>
  <PresentationFormat>Экран (4:3)</PresentationFormat>
  <Paragraphs>139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1_Оформление по умолчанию</vt:lpstr>
      <vt:lpstr> </vt:lpstr>
      <vt:lpstr>    </vt:lpstr>
      <vt:lpstr> </vt:lpstr>
      <vt:lpstr>Прогнозный  план (программа)  приватизации муниципального имущества  Таштагольского муниципального района на 2021  год 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Арам Аракелян</dc:creator>
  <cp:lastModifiedBy>Ber</cp:lastModifiedBy>
  <cp:revision>557</cp:revision>
  <cp:lastPrinted>2018-11-24T03:00:30Z</cp:lastPrinted>
  <dcterms:created xsi:type="dcterms:W3CDTF">2007-01-29T08:57:19Z</dcterms:created>
  <dcterms:modified xsi:type="dcterms:W3CDTF">2021-06-24T04:02:06Z</dcterms:modified>
</cp:coreProperties>
</file>