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364" r:id="rId2"/>
    <p:sldId id="411" r:id="rId3"/>
    <p:sldId id="398" r:id="rId4"/>
    <p:sldId id="410" r:id="rId5"/>
    <p:sldId id="413" r:id="rId6"/>
    <p:sldId id="409" r:id="rId7"/>
    <p:sldId id="415" r:id="rId8"/>
    <p:sldId id="416" r:id="rId9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  <a:srgbClr val="23A71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8" autoAdjust="0"/>
    <p:restoredTop sz="99110" autoAdjust="0"/>
  </p:normalViewPr>
  <p:slideViewPr>
    <p:cSldViewPr>
      <p:cViewPr>
        <p:scale>
          <a:sx n="90" d="100"/>
          <a:sy n="90" d="100"/>
        </p:scale>
        <p:origin x="-260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562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6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6048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98D8A-5CD1-41BD-90F8-E03B70F4C4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6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284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A4131-4636-4FD8-B186-D2D846805A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6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116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F9D10-9482-4EA8-B4C2-7836885A0A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518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216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823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8BE6F-832A-47F3-ABAA-9D25E5FC49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6904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7E59-4546-4FAF-A6E5-CACA61CCC7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9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349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ADF9E-05DF-4A8F-8E44-EE40BEFB98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889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91254-E362-4A2A-B001-0063F9A0D3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4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211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269B0-B52C-4234-B3CB-08C136A1A5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4910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597650"/>
            <a:ext cx="2133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9427F-F6C4-4606-8973-B1069719214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7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58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2650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D5F789FBC344CA65049C10A651BD70209F3E8FC1F4BDABCE5085326A022A33E1F53569EFAE36F62D95A582DC334x4B" TargetMode="External"/><Relationship Id="rId7" Type="http://schemas.openxmlformats.org/officeDocument/2006/relationships/hyperlink" Target="consultantplus://offline/ref=A8F67450F93D97FB0F3172122D3C5BE6392084C92D8FB97567F9AF482B97416B023EA67476D8157E6A1D880BAC5E7AB81F418BEF14EC80BDiC03B" TargetMode="External"/><Relationship Id="rId2" Type="http://schemas.openxmlformats.org/officeDocument/2006/relationships/hyperlink" Target="consultantplus://offline/ref=4D5F789FBC344CA65049C10A651BD70209F3E4F11D4ADABCE5085326A022A33E0D530E92F8EB7061D84F0E7C8511D41B71BC3C2E77F539603Ex9B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consultantplus://offline/ref=0177678D0460862C6DD9A3C3317E0A56BD7531F7F0C80CA5CA848377B25BC4313F9E21974929D49C0BBEDE480EB332AD6EF12B832AC257D7ED15B" TargetMode="External"/><Relationship Id="rId5" Type="http://schemas.openxmlformats.org/officeDocument/2006/relationships/hyperlink" Target="consultantplus://offline/ref=0177678D0460862C6DD9A3C3317E0A56BD7531F7F0C80CA5CA848377B25BC4313F9E21974929D59A0ABEDE480EB332AD6EF12B832AC257D7ED15B" TargetMode="External"/><Relationship Id="rId4" Type="http://schemas.openxmlformats.org/officeDocument/2006/relationships/hyperlink" Target="consultantplus://offline/ref=0177678D0460862C6DD9A3C3317E0A56BD7531F7F0C80CA5CA848377B25BC4313F9E21974929D5940BBEDE480EB332AD6EF12B832AC257D7ED15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CA33A6E9D9D75BBB2509F21B7827C6627D13F0826ACC75E3CB65F55F2AB314AD9D18F4CA91ADB4ACA575A2DA9015EE90BF5BBD260430E68l615B" TargetMode="External"/><Relationship Id="rId2" Type="http://schemas.openxmlformats.org/officeDocument/2006/relationships/hyperlink" Target="consultantplus://offline/ref=2CA33A6E9D9D75BBB2509F21B7827C6627D13F0821A7C75E3CB65F55F2AB314AD9D18F4CA91ADB4CC4575A2DA9015EE90BF5BBD260430E68l615B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consultantplus://offline/ref=0177678D0460862C6DD9A3C3317E0A56BD7531F7F0C80CA5CA848377B25BC4313F9E21974929D49C0BBEDE480EB332AD6EF12B832AC257D7ED15B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4785CEE29C82DD4FA53214E26CAAA247EEEE3F3888D29FA1B18189214B0E8682C2E63CAE11592C1C9012B05A64D92A8435D86EF094B4F79M0GDC" TargetMode="External"/><Relationship Id="rId2" Type="http://schemas.openxmlformats.org/officeDocument/2006/relationships/hyperlink" Target="consultantplus://offline/ref=C4785CEE29C82DD4FA53214E26CAAA247EEEEFFE8D8929FA1B18189214B0E8683E2E3BC6E31D8CC3C0147D54E0M1G8C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23491307D0E244CDA6C5543DB1E376BB41BD852D06ACF9C02451A082CDFCC3EC5EC22ACE492C58A9B7A2C822CE9C463B7A2C00CFB16E22Fl0L8C" TargetMode="External"/><Relationship Id="rId2" Type="http://schemas.openxmlformats.org/officeDocument/2006/relationships/hyperlink" Target="consultantplus://offline/ref=2C9C96EF928790B1C1D5D08269DC9799E482C3C83667A0B2EC8AC888052E96232DB2A46D22922A5C87B13CE45BC88E54699D7D7365BFEB4B69J5C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A3A4150C8A96923D4EC464DCAF4442744FD512E3D28179800F1133F056E6813ED771C345C286147F26D8ACAzDY7C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unizt@mail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27168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749536"/>
            <a:ext cx="8568952" cy="5400600"/>
          </a:xfrm>
        </p:spPr>
        <p:txBody>
          <a:bodyPr/>
          <a:lstStyle/>
          <a:p>
            <a:pPr marL="0" lvl="0" indent="0" eaLnBrk="1" hangingPunct="1">
              <a:spcBef>
                <a:spcPts val="0"/>
              </a:spcBef>
              <a:buNone/>
            </a:pPr>
            <a:endPara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 ОСОБЕННОСТЯХ ОТЧУЖДЕНИЯ НЕДВИЖИМОГО ИМУЩЕСТВА, НАХОДЯЩЕГОСЯ В МУНИЦИПАЛЬНОЙ СОБСТВЕННОСТИ ТАШТАГОЛЬСКОГО МУНИЦИПАЛЬНОГО РАЙОНА И АРЕНДУЕМОГО СУБЪЕКТАМИ МАЛОГО И СРЕДНЕГО ПРЕДПРИНИМАТЕЛЬСТВА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09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468560" y="332656"/>
            <a:ext cx="8867328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55576" y="764704"/>
            <a:ext cx="7776864" cy="5400600"/>
          </a:xfrm>
        </p:spPr>
        <p:txBody>
          <a:bodyPr/>
          <a:lstStyle/>
          <a:p>
            <a:pPr marL="0" lvl="0" indent="0" algn="ctr" eaLnBrk="1" hangingPunct="1">
              <a:spcBef>
                <a:spcPts val="0"/>
              </a:spcBef>
              <a:buNone/>
            </a:pPr>
            <a:r>
              <a:rPr lang="ru-RU" sz="1600" b="1" dirty="0" smtClean="0"/>
              <a:t>Нормативно-правовая база:</a:t>
            </a:r>
            <a:endParaRPr lang="ru-RU" sz="1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Федеральный закон от 22.07.2008 N 159-ФЗ "Об особенностях отчуждения недвижимого имущества, находящегося в государственной или в муниципальной собственности и арендуемого субъектами малого и среднего предпринимательства, и о внесении изменений в отдельные законодательные акты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xmlns="" val="15809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6840760" cy="490066"/>
          </a:xfrm>
        </p:spPr>
        <p:txBody>
          <a:bodyPr/>
          <a:lstStyle/>
          <a:p>
            <a:r>
              <a:rPr lang="ru-RU" sz="1600" b="1" dirty="0" smtClean="0">
                <a:latin typeface="+mn-lt"/>
                <a:cs typeface="Times New Roman" pitchFamily="18" charset="0"/>
              </a:rPr>
              <a:t>Преимущественное право на приобретение арендуемого имущества</a:t>
            </a:r>
            <a:br>
              <a:rPr lang="ru-RU" sz="1600" b="1" dirty="0" smtClean="0">
                <a:latin typeface="+mn-lt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052736"/>
            <a:ext cx="741682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Субъекты малого и среднего предпринимательства,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 возмездном отчуждении арендуемого имущества из муниципальной собственности пользуются преимущественным правом на приобретение такого имущества по цене, равной его рыночной стоимости и определенной независимым оценщиком в порядке, установленном Федеральным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законом от 29 июля 1998 года N 135-ФЗ «Об оценочной деятельности в Российской Федерации», при этом такое преимущественное право может быть реализовано при условии, что: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1) арендуемое имущество на день подачи заявления находится в их временном владении и (или) временном пользовании непрерывно в течение двух и более лет в соответствии с договором или договорами аренды такого имущества;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2) отсутствует задолженность по арендной плате за такое имущество, неустойкам (штрафам, пеням) на день заключения договора купли-продажи арендуемого имущества в соответствии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частью 4 статьи 4 Федерального закона, а в случае, предусмотренном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частью 2 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частью 2.1 статьи 9  Федерального закона, - на день подачи субъектом малого или среднего предпринимательства заявления;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  <a:hlinkClick r:id="rId7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18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9358"/>
            <a:ext cx="8373616" cy="651370"/>
          </a:xfrm>
        </p:spPr>
        <p:txBody>
          <a:bodyPr/>
          <a:lstStyle/>
          <a:p>
            <a:r>
              <a:rPr lang="ru-RU" sz="1600" b="1" dirty="0" smtClean="0">
                <a:cs typeface="Times New Roman" pitchFamily="18" charset="0"/>
              </a:rPr>
              <a:t>  Преимущественное </a:t>
            </a:r>
            <a:r>
              <a:rPr lang="ru-RU" sz="1600" b="1" dirty="0" smtClean="0">
                <a:cs typeface="Times New Roman" pitchFamily="18" charset="0"/>
              </a:rPr>
              <a:t>право на приобретение арендуемого имущества</a:t>
            </a:r>
            <a:endParaRPr lang="ru-RU" sz="1600" b="1" u="sng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052736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3) арендуемое имущество не включено в утвержденный в соответствии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частью 4 статьи 18 Федерального закона "О развитии малого и среднего предпринимательства в Российской Федерации" перечень государственного имущества или муниципального имущества, предназначенного для передачи во владение и (или) в пользование субъектам малого и среднего предпринимательства, за исключением случая, предусмотренного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частью 2.1 статьи 9 настоящего Федерального закона;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4) сведения о субъекте малого и среднего предпринимательства на день заключения договора купли-продажи арендуемого имущества не исключены из единого реестра субъектов малого и среднего предпринимательства.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ru-RU" dirty="0" smtClean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2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720080"/>
          </a:xfrm>
        </p:spPr>
        <p:txBody>
          <a:bodyPr/>
          <a:lstStyle/>
          <a:p>
            <a:pPr lvl="0" defTabSz="1022482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2800" kern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332656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 Порядок реализации преимущественного права арендаторов на приобретение арендуемого имущества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27584" y="1196752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1. Уполномоченный орган в соответствии с муниципальными правовыми актами предусматривает в решениях об условиях приватизации муниципального имущества преимущественное право арендаторов на приобретение арендуемого имущества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2. В течение десяти дней с даты принятия решения об условиях приватизации арендуемого имущества в порядке, установленном Федеральным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законом "О приватизации государственного и муниципального имущества", уполномоченные органы направляют арендаторам - субъектам малого и среднего предпринимательства, соответствующим установленным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статьей 3 Федерального закона требованиям, копии указанного решения, предложения о заключении договоров купли-продажи государственного или муниципального имущества (далее - предложение) и проекты договоров купли-продажи арендуемого имущества, а также при наличии задолженности по арендной плате за имущество, неустойкам (штрафам, пеням) требования о погашении такой задолженности с указанием ее размера.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3. В случае согласия субъекта малого или среднего предпринимательства на использование преимущественного права на приобретение арендуемого имущества договор купли-продажи арендуемого имущества должен быть заключен в течение тридцати дней со дня получения указанным субъектом предложения о его заключении и (или) проекта договора купли-продажи арендуемого имущества.</a:t>
            </a:r>
            <a:r>
              <a:rPr lang="ru-RU" sz="1600" dirty="0" smtClean="0"/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2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728192"/>
          </a:xfrm>
        </p:spPr>
        <p:txBody>
          <a:bodyPr/>
          <a:lstStyle/>
          <a:p>
            <a:pPr marL="342900" indent="-34290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980728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Течение срока,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приостанавливается в случае оспаривания субъектом малого или среднего предпринимательства достоверности величины рыночной стоимости объекта оценки, используемой для определения цены выкупаемого имущества, до дня вступления в законную силу решения суда.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/>
              <a:t>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При заключении договора купли-продажи арендуемого имущества необходимо наличие документов, подтверждающих внесение арендной платы в соответствии с установленными договорами сроками платежей, а также документов о погашении задолженности по арендной плате за имущество, неустойкам (штрафам, пеням) в размере, указанном в требовании о погашении такой задолженности (в случае, если данное требование направлялось субъекту малого или среднего предпринимательства).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5. В любой день до истечения срока, установленного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частью 3 настоящей статьи, субъекты малого и среднего предпринимательства вправе подать в письменной форме заявление об отказе от использования преимущественного права на приобретение арендуемого имущества.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Уступка субъектами малого и среднего предпринимательства преимущественного права на приобретение арендуемого имущества не допускается.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0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52128"/>
          </a:xfrm>
        </p:spPr>
        <p:txBody>
          <a:bodyPr/>
          <a:lstStyle/>
          <a:p>
            <a:pPr marL="342900" indent="-342900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2656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Порядок оплаты муниципального имущества, приобретаемого его арендаторами при реализации преимущественного права на его приобретение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484784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1. Оплата недвижимого имущества, находящегося в муниципальной собственности и приобретаемого субъектами малого и среднего предпринимательства при реализации преимущественного права на приобретение арендуемого имущества, осуществляется единовременно или в рассрочку посредством ежемесячных или ежеквартальных выплат в равных долях. Срок рассрочки оплаты такого имущества при реализации преимущественного права на его приобретение устанавливается соответственно муниципальным правовым актом, но не должен составлять менее пяти лет.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2. Право выбора порядка оплаты (единовременно или в рассрочку), а также срока рассрочки принадлежит субъекту малого или среднего предпринимательства при реализации преимущественного права на приобретение арендуемого имущества.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3. На сумму денежных средств, по уплате которой предоставляется рассрочка, производится начисление процентов исходя из ставки, равной одной трети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ставки рефинансирования Центрального банка Российской Федерации, действующей на дату опубликования объявления о продаже арендуемого имущества.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4. Оплата приобретаемого в рассрочку арендуемого имущества может быть осуществлена досрочно на основании решения покупателя.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5. В случае если арендуемое имущество приобретается арендатором в рассрочку, указанное имущество находится в залоге у продавца до полной его оплаты. 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0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880320"/>
          </a:xfrm>
        </p:spPr>
        <p:txBody>
          <a:bodyPr/>
          <a:lstStyle/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55246" y="43934"/>
            <a:ext cx="633507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3568" y="1100467"/>
            <a:ext cx="7704856" cy="286232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получения более подробной информации Вы можете обратиться в </a:t>
            </a:r>
          </a:p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Комитет по управлению муниципальным имуществом Таштагольского    муниципального района, расположенный по  адресу: </a:t>
            </a:r>
          </a:p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Кемеровская область, 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Таштагол, ул. Ленина, 60,  4 этаж, каб.410, 414,  </a:t>
            </a:r>
          </a:p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тел.3-30-29, 3-35-39 </a:t>
            </a:r>
          </a:p>
          <a:p>
            <a:pPr marL="0" marR="0" lvl="0" indent="444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либо электронной почте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munizt@mail.ru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0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10757</TotalTime>
  <Words>930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1_Оформление по умолчанию</vt:lpstr>
      <vt:lpstr> </vt:lpstr>
      <vt:lpstr>    </vt:lpstr>
      <vt:lpstr>Преимущественное право на приобретение арендуемого имущества </vt:lpstr>
      <vt:lpstr>  Преимущественное право на приобретение арендуемого имущества</vt:lpstr>
      <vt:lpstr> </vt:lpstr>
      <vt:lpstr>           </vt:lpstr>
      <vt:lpstr>       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ber</cp:lastModifiedBy>
  <cp:revision>555</cp:revision>
  <cp:lastPrinted>2018-11-24T03:00:30Z</cp:lastPrinted>
  <dcterms:created xsi:type="dcterms:W3CDTF">2007-01-29T08:57:19Z</dcterms:created>
  <dcterms:modified xsi:type="dcterms:W3CDTF">2020-09-29T07:21:36Z</dcterms:modified>
</cp:coreProperties>
</file>