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2" r:id="rId3"/>
    <p:sldId id="270" r:id="rId4"/>
    <p:sldId id="273" r:id="rId5"/>
    <p:sldId id="274" r:id="rId6"/>
    <p:sldId id="275" r:id="rId7"/>
    <p:sldId id="277" r:id="rId8"/>
    <p:sldId id="257" r:id="rId9"/>
    <p:sldId id="258" r:id="rId10"/>
    <p:sldId id="259" r:id="rId11"/>
    <p:sldId id="260" r:id="rId12"/>
    <p:sldId id="279" r:id="rId13"/>
    <p:sldId id="261" r:id="rId14"/>
    <p:sldId id="263" r:id="rId15"/>
    <p:sldId id="264" r:id="rId16"/>
    <p:sldId id="266" r:id="rId17"/>
    <p:sldId id="267" r:id="rId18"/>
    <p:sldId id="268" r:id="rId19"/>
    <p:sldId id="271" r:id="rId20"/>
    <p:sldId id="265" r:id="rId21"/>
    <p:sldId id="280" r:id="rId2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6C6F447-5AF7-4A36-BBC7-D3311379254A}">
          <p14:sldIdLst>
            <p14:sldId id="256"/>
            <p14:sldId id="272"/>
            <p14:sldId id="270"/>
            <p14:sldId id="273"/>
            <p14:sldId id="274"/>
            <p14:sldId id="275"/>
            <p14:sldId id="277"/>
            <p14:sldId id="257"/>
            <p14:sldId id="258"/>
            <p14:sldId id="259"/>
            <p14:sldId id="260"/>
            <p14:sldId id="279"/>
            <p14:sldId id="261"/>
            <p14:sldId id="263"/>
            <p14:sldId id="264"/>
            <p14:sldId id="266"/>
            <p14:sldId id="267"/>
            <p14:sldId id="268"/>
            <p14:sldId id="271"/>
            <p14:sldId id="265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1DB72-7F8F-4E2A-A00A-E83DF7CE947F}" type="doc">
      <dgm:prSet loTypeId="urn:microsoft.com/office/officeart/2005/8/layout/equation1" loCatId="relationship" qsTypeId="urn:microsoft.com/office/officeart/2005/8/quickstyle/simple1#1" qsCatId="simple" csTypeId="urn:microsoft.com/office/officeart/2005/8/colors/accent1_2#1" csCatId="accent1" phldr="1"/>
      <dgm:spPr/>
    </dgm:pt>
    <dgm:pt modelId="{65EBFEF0-9C89-4A4C-BA89-C4D7B4B700F7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9C8D859-E17A-44DB-B71C-33300E104F3E}" type="parTrans" cxnId="{803A8AB7-53BA-458D-A0C5-F5066F514936}">
      <dgm:prSet/>
      <dgm:spPr/>
      <dgm:t>
        <a:bodyPr/>
        <a:lstStyle/>
        <a:p>
          <a:endParaRPr lang="ru-RU"/>
        </a:p>
      </dgm:t>
    </dgm:pt>
    <dgm:pt modelId="{D36948F7-83BC-4220-85A0-DE21D57BD41D}" type="sibTrans" cxnId="{803A8AB7-53BA-458D-A0C5-F5066F514936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4E7CB679-5A70-4D19-B9FE-B35165ACC3D3}">
      <dgm:prSet phldrT="[Текст]" custT="1"/>
      <dgm:spPr>
        <a:solidFill>
          <a:srgbClr val="50BCB9"/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D6E0D5E-B61E-4B9A-8F57-02B79F843522}" type="parTrans" cxnId="{E9122005-A3A9-453D-96BB-26288AC1EAD0}">
      <dgm:prSet/>
      <dgm:spPr/>
      <dgm:t>
        <a:bodyPr/>
        <a:lstStyle/>
        <a:p>
          <a:endParaRPr lang="ru-RU"/>
        </a:p>
      </dgm:t>
    </dgm:pt>
    <dgm:pt modelId="{FEA73179-04A7-4795-AF97-EAF1F3F2AA68}" type="sibTrans" cxnId="{E9122005-A3A9-453D-96BB-26288AC1EAD0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ADB1419B-AC29-439A-9A52-52A4D8AD4433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((+) </a:t>
          </a:r>
          <a:r>
            <a:rPr lang="ru-RU" sz="18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Профи-цит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EDB616C3-BFB7-41B5-8C02-303B97B270E2}" type="parTrans" cxnId="{4AE357D3-33B3-46A7-BD7A-5DD6C6A615AD}">
      <dgm:prSet/>
      <dgm:spPr/>
      <dgm:t>
        <a:bodyPr/>
        <a:lstStyle/>
        <a:p>
          <a:endParaRPr lang="ru-RU"/>
        </a:p>
      </dgm:t>
    </dgm:pt>
    <dgm:pt modelId="{820FDBF0-55B4-432E-B5FC-EF777F1C7DF0}" type="sibTrans" cxnId="{4AE357D3-33B3-46A7-BD7A-5DD6C6A615AD}">
      <dgm:prSet/>
      <dgm:spPr/>
      <dgm:t>
        <a:bodyPr/>
        <a:lstStyle/>
        <a:p>
          <a:endParaRPr lang="ru-RU"/>
        </a:p>
      </dgm:t>
    </dgm:pt>
    <dgm:pt modelId="{22696057-B287-4EFB-96CD-3F248CB196C8}" type="pres">
      <dgm:prSet presAssocID="{6CD1DB72-7F8F-4E2A-A00A-E83DF7CE947F}" presName="linearFlow" presStyleCnt="0">
        <dgm:presLayoutVars>
          <dgm:dir/>
          <dgm:resizeHandles val="exact"/>
        </dgm:presLayoutVars>
      </dgm:prSet>
      <dgm:spPr/>
    </dgm:pt>
    <dgm:pt modelId="{7FAC88BC-C8FF-402F-AB2A-11AC4BBF48B7}" type="pres">
      <dgm:prSet presAssocID="{65EBFEF0-9C89-4A4C-BA89-C4D7B4B700F7}" presName="node" presStyleLbl="node1" presStyleIdx="0" presStyleCnt="3" custScaleX="154330" custScaleY="80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F7D03-16FC-4BE4-943C-EE4202A7666A}" type="pres">
      <dgm:prSet presAssocID="{D36948F7-83BC-4220-85A0-DE21D57BD41D}" presName="spacerL" presStyleCnt="0"/>
      <dgm:spPr/>
    </dgm:pt>
    <dgm:pt modelId="{1816D16A-814C-4C22-A6CC-12105B3989BB}" type="pres">
      <dgm:prSet presAssocID="{D36948F7-83BC-4220-85A0-DE21D57BD41D}" presName="sibTrans" presStyleLbl="sibTrans2D1" presStyleIdx="0" presStyleCnt="2" custLinFactNeighborX="37387" custLinFactNeighborY="-4869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5A3AD51A-CA0C-4D60-85EB-AFC0F3AEFCE4}" type="pres">
      <dgm:prSet presAssocID="{D36948F7-83BC-4220-85A0-DE21D57BD41D}" presName="spacerR" presStyleCnt="0"/>
      <dgm:spPr/>
    </dgm:pt>
    <dgm:pt modelId="{32775538-2AC3-4373-B014-5A44732CBC7F}" type="pres">
      <dgm:prSet presAssocID="{4E7CB679-5A70-4D19-B9FE-B35165ACC3D3}" presName="node" presStyleLbl="node1" presStyleIdx="1" presStyleCnt="3" custScaleX="148453" custScaleY="77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2439C-BAC0-499A-8F57-8D66EBFA7D82}" type="pres">
      <dgm:prSet presAssocID="{FEA73179-04A7-4795-AF97-EAF1F3F2AA68}" presName="spacerL" presStyleCnt="0"/>
      <dgm:spPr/>
    </dgm:pt>
    <dgm:pt modelId="{4B955819-9EB5-4C61-BE5E-7CE7027DF3F0}" type="pres">
      <dgm:prSet presAssocID="{FEA73179-04A7-4795-AF97-EAF1F3F2AA6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E572389-320D-4E27-B728-8E274B326BA1}" type="pres">
      <dgm:prSet presAssocID="{FEA73179-04A7-4795-AF97-EAF1F3F2AA68}" presName="spacerR" presStyleCnt="0"/>
      <dgm:spPr/>
    </dgm:pt>
    <dgm:pt modelId="{A84245DF-C8CC-47D2-83AC-15EF153255E0}" type="pres">
      <dgm:prSet presAssocID="{ADB1419B-AC29-439A-9A52-52A4D8AD4433}" presName="node" presStyleLbl="node1" presStyleIdx="2" presStyleCnt="3" custScaleX="152634" custScaleY="86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1C237C-16BE-4250-AFAD-F35D47F5C7A7}" type="presOf" srcId="{ADB1419B-AC29-439A-9A52-52A4D8AD4433}" destId="{A84245DF-C8CC-47D2-83AC-15EF153255E0}" srcOrd="0" destOrd="0" presId="urn:microsoft.com/office/officeart/2005/8/layout/equation1"/>
    <dgm:cxn modelId="{4AE357D3-33B3-46A7-BD7A-5DD6C6A615AD}" srcId="{6CD1DB72-7F8F-4E2A-A00A-E83DF7CE947F}" destId="{ADB1419B-AC29-439A-9A52-52A4D8AD4433}" srcOrd="2" destOrd="0" parTransId="{EDB616C3-BFB7-41B5-8C02-303B97B270E2}" sibTransId="{820FDBF0-55B4-432E-B5FC-EF777F1C7DF0}"/>
    <dgm:cxn modelId="{8ED88ADC-2804-47A9-B1C6-88292282869B}" type="presOf" srcId="{6CD1DB72-7F8F-4E2A-A00A-E83DF7CE947F}" destId="{22696057-B287-4EFB-96CD-3F248CB196C8}" srcOrd="0" destOrd="0" presId="urn:microsoft.com/office/officeart/2005/8/layout/equation1"/>
    <dgm:cxn modelId="{803A8AB7-53BA-458D-A0C5-F5066F514936}" srcId="{6CD1DB72-7F8F-4E2A-A00A-E83DF7CE947F}" destId="{65EBFEF0-9C89-4A4C-BA89-C4D7B4B700F7}" srcOrd="0" destOrd="0" parTransId="{F9C8D859-E17A-44DB-B71C-33300E104F3E}" sibTransId="{D36948F7-83BC-4220-85A0-DE21D57BD41D}"/>
    <dgm:cxn modelId="{CD3C5BE6-3F9F-4787-83BA-22BBE8810B5A}" type="presOf" srcId="{4E7CB679-5A70-4D19-B9FE-B35165ACC3D3}" destId="{32775538-2AC3-4373-B014-5A44732CBC7F}" srcOrd="0" destOrd="0" presId="urn:microsoft.com/office/officeart/2005/8/layout/equation1"/>
    <dgm:cxn modelId="{7DE1FED2-BBA8-4C55-8E02-449CDDC1BA1F}" type="presOf" srcId="{D36948F7-83BC-4220-85A0-DE21D57BD41D}" destId="{1816D16A-814C-4C22-A6CC-12105B3989BB}" srcOrd="0" destOrd="0" presId="urn:microsoft.com/office/officeart/2005/8/layout/equation1"/>
    <dgm:cxn modelId="{F5571108-2A51-45C5-A5AD-EEF27A3F7622}" type="presOf" srcId="{65EBFEF0-9C89-4A4C-BA89-C4D7B4B700F7}" destId="{7FAC88BC-C8FF-402F-AB2A-11AC4BBF48B7}" srcOrd="0" destOrd="0" presId="urn:microsoft.com/office/officeart/2005/8/layout/equation1"/>
    <dgm:cxn modelId="{E9122005-A3A9-453D-96BB-26288AC1EAD0}" srcId="{6CD1DB72-7F8F-4E2A-A00A-E83DF7CE947F}" destId="{4E7CB679-5A70-4D19-B9FE-B35165ACC3D3}" srcOrd="1" destOrd="0" parTransId="{1D6E0D5E-B61E-4B9A-8F57-02B79F843522}" sibTransId="{FEA73179-04A7-4795-AF97-EAF1F3F2AA68}"/>
    <dgm:cxn modelId="{5F19968E-F718-4480-977A-791D9C3F8EEE}" type="presOf" srcId="{FEA73179-04A7-4795-AF97-EAF1F3F2AA68}" destId="{4B955819-9EB5-4C61-BE5E-7CE7027DF3F0}" srcOrd="0" destOrd="0" presId="urn:microsoft.com/office/officeart/2005/8/layout/equation1"/>
    <dgm:cxn modelId="{614F2DC5-BB86-477D-AA14-AF1B07F9D383}" type="presParOf" srcId="{22696057-B287-4EFB-96CD-3F248CB196C8}" destId="{7FAC88BC-C8FF-402F-AB2A-11AC4BBF48B7}" srcOrd="0" destOrd="0" presId="urn:microsoft.com/office/officeart/2005/8/layout/equation1"/>
    <dgm:cxn modelId="{C7711A36-30BD-4DCB-BBF7-CF4B23B1736E}" type="presParOf" srcId="{22696057-B287-4EFB-96CD-3F248CB196C8}" destId="{2E3F7D03-16FC-4BE4-943C-EE4202A7666A}" srcOrd="1" destOrd="0" presId="urn:microsoft.com/office/officeart/2005/8/layout/equation1"/>
    <dgm:cxn modelId="{DE970659-9A69-4E07-B122-8DE9F9E8A7D3}" type="presParOf" srcId="{22696057-B287-4EFB-96CD-3F248CB196C8}" destId="{1816D16A-814C-4C22-A6CC-12105B3989BB}" srcOrd="2" destOrd="0" presId="urn:microsoft.com/office/officeart/2005/8/layout/equation1"/>
    <dgm:cxn modelId="{863D60F4-4849-434C-92B5-69CD93B67CA4}" type="presParOf" srcId="{22696057-B287-4EFB-96CD-3F248CB196C8}" destId="{5A3AD51A-CA0C-4D60-85EB-AFC0F3AEFCE4}" srcOrd="3" destOrd="0" presId="urn:microsoft.com/office/officeart/2005/8/layout/equation1"/>
    <dgm:cxn modelId="{395FA55A-8C21-419F-A56C-9A99C1F84AA6}" type="presParOf" srcId="{22696057-B287-4EFB-96CD-3F248CB196C8}" destId="{32775538-2AC3-4373-B014-5A44732CBC7F}" srcOrd="4" destOrd="0" presId="urn:microsoft.com/office/officeart/2005/8/layout/equation1"/>
    <dgm:cxn modelId="{2E3635D4-C03C-4794-9968-B4CFEAE47A9D}" type="presParOf" srcId="{22696057-B287-4EFB-96CD-3F248CB196C8}" destId="{EDA2439C-BAC0-499A-8F57-8D66EBFA7D82}" srcOrd="5" destOrd="0" presId="urn:microsoft.com/office/officeart/2005/8/layout/equation1"/>
    <dgm:cxn modelId="{BB9AD2EE-CC9A-4334-A28C-E3A3F25ABC0A}" type="presParOf" srcId="{22696057-B287-4EFB-96CD-3F248CB196C8}" destId="{4B955819-9EB5-4C61-BE5E-7CE7027DF3F0}" srcOrd="6" destOrd="0" presId="urn:microsoft.com/office/officeart/2005/8/layout/equation1"/>
    <dgm:cxn modelId="{0A4D4F13-472C-46C0-BF13-1C7279B3E557}" type="presParOf" srcId="{22696057-B287-4EFB-96CD-3F248CB196C8}" destId="{EE572389-320D-4E27-B728-8E274B326BA1}" srcOrd="7" destOrd="0" presId="urn:microsoft.com/office/officeart/2005/8/layout/equation1"/>
    <dgm:cxn modelId="{091BE8F8-63B9-4C43-A43A-EAAD727B8CE2}" type="presParOf" srcId="{22696057-B287-4EFB-96CD-3F248CB196C8}" destId="{A84245DF-C8CC-47D2-83AC-15EF153255E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C88BC-C8FF-402F-AB2A-11AC4BBF48B7}">
      <dsp:nvSpPr>
        <dsp:cNvPr id="0" name=""/>
        <dsp:cNvSpPr/>
      </dsp:nvSpPr>
      <dsp:spPr>
        <a:xfrm>
          <a:off x="2016" y="91510"/>
          <a:ext cx="2674131" cy="1388614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3633" y="294868"/>
        <a:ext cx="1890897" cy="981898"/>
      </dsp:txXfrm>
    </dsp:sp>
    <dsp:sp modelId="{1816D16A-814C-4C22-A6CC-12105B3989BB}">
      <dsp:nvSpPr>
        <dsp:cNvPr id="0" name=""/>
        <dsp:cNvSpPr/>
      </dsp:nvSpPr>
      <dsp:spPr>
        <a:xfrm>
          <a:off x="2869449" y="234391"/>
          <a:ext cx="1004986" cy="1004986"/>
        </a:xfrm>
        <a:prstGeom prst="mathMinus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002660" y="618698"/>
        <a:ext cx="738564" cy="236372"/>
      </dsp:txXfrm>
    </dsp:sp>
    <dsp:sp modelId="{32775538-2AC3-4373-B014-5A44732CBC7F}">
      <dsp:nvSpPr>
        <dsp:cNvPr id="0" name=""/>
        <dsp:cNvSpPr/>
      </dsp:nvSpPr>
      <dsp:spPr>
        <a:xfrm>
          <a:off x="3962531" y="111454"/>
          <a:ext cx="2572298" cy="1348726"/>
        </a:xfrm>
        <a:prstGeom prst="ellipse">
          <a:avLst/>
        </a:prstGeom>
        <a:solidFill>
          <a:srgbClr val="50BCB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39235" y="308970"/>
        <a:ext cx="1818890" cy="953694"/>
      </dsp:txXfrm>
    </dsp:sp>
    <dsp:sp modelId="{4B955819-9EB5-4C61-BE5E-7CE7027DF3F0}">
      <dsp:nvSpPr>
        <dsp:cNvPr id="0" name=""/>
        <dsp:cNvSpPr/>
      </dsp:nvSpPr>
      <dsp:spPr>
        <a:xfrm>
          <a:off x="6675527" y="283324"/>
          <a:ext cx="1004986" cy="1004986"/>
        </a:xfrm>
        <a:prstGeom prst="mathEqual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>
        <a:off x="6808738" y="490351"/>
        <a:ext cx="738564" cy="590932"/>
      </dsp:txXfrm>
    </dsp:sp>
    <dsp:sp modelId="{A84245DF-C8CC-47D2-83AC-15EF153255E0}">
      <dsp:nvSpPr>
        <dsp:cNvPr id="0" name=""/>
        <dsp:cNvSpPr/>
      </dsp:nvSpPr>
      <dsp:spPr>
        <a:xfrm>
          <a:off x="7821212" y="36582"/>
          <a:ext cx="2644744" cy="1498470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((+) </a:t>
          </a:r>
          <a:r>
            <a:rPr lang="ru-RU" sz="1800" kern="12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Профи-цит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8208526" y="256028"/>
        <a:ext cx="1870116" cy="1059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25D58-6CEE-49C5-8085-D8C565CAB558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32B6A-4017-4B69-A8EC-2C2821BE2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62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666" tIns="45835" rIns="91666" bIns="45835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 txBox="1">
            <a:spLocks noGrp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666" tIns="45835" rIns="91666" bIns="45835" anchor="b"/>
          <a:lstStyle/>
          <a:p>
            <a:pPr algn="r">
              <a:defRPr/>
            </a:pPr>
            <a:fld id="{6392233C-74CB-4E0B-BF5D-4F8ADF9CA575}" type="slidenum">
              <a:rPr lang="ru-RU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ru-RU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106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666" tIns="45835" rIns="91666" bIns="45835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 txBox="1">
            <a:spLocks noGrp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666" tIns="45835" rIns="91666" bIns="45835" anchor="b"/>
          <a:lstStyle/>
          <a:p>
            <a:pPr algn="r">
              <a:defRPr/>
            </a:pPr>
            <a:fld id="{8C9D105B-FBCD-4F27-ACBE-B80B7C7C6ADD}" type="slidenum">
              <a:rPr lang="ru-RU" sz="1200">
                <a:latin typeface="+mn-lt"/>
                <a:cs typeface="+mn-cs"/>
              </a:rPr>
              <a:pPr algn="r">
                <a:defRPr/>
              </a:pPr>
              <a:t>12</a:t>
            </a:fld>
            <a:endParaRPr lang="ru-RU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0012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666" tIns="45835" rIns="91666" bIns="45835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1619" name="Номер слайда 3"/>
          <p:cNvSpPr txBox="1">
            <a:spLocks noGrp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666" tIns="45835" rIns="91666" bIns="45835" anchor="b"/>
          <a:lstStyle/>
          <a:p>
            <a:pPr algn="r">
              <a:defRPr/>
            </a:pPr>
            <a:fld id="{54BFF8B2-1209-4186-A49F-F8BB4ABD40A6}" type="slidenum">
              <a:rPr lang="ru-RU" sz="1200">
                <a:latin typeface="+mn-lt"/>
                <a:cs typeface="+mn-cs"/>
              </a:rPr>
              <a:pPr algn="r">
                <a:defRPr/>
              </a:pPr>
              <a:t>21</a:t>
            </a:fld>
            <a:endParaRPr lang="ru-RU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288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F01-943C-4E17-8A04-9CE671E6298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D77-81F3-424C-BBA2-34D3E6921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49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F01-943C-4E17-8A04-9CE671E6298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D77-81F3-424C-BBA2-34D3E6921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08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F01-943C-4E17-8A04-9CE671E6298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D77-81F3-424C-BBA2-34D3E6921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59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F01-943C-4E17-8A04-9CE671E6298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D77-81F3-424C-BBA2-34D3E6921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0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F01-943C-4E17-8A04-9CE671E6298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D77-81F3-424C-BBA2-34D3E6921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55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F01-943C-4E17-8A04-9CE671E6298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D77-81F3-424C-BBA2-34D3E6921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F01-943C-4E17-8A04-9CE671E6298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D77-81F3-424C-BBA2-34D3E6921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99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F01-943C-4E17-8A04-9CE671E6298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D77-81F3-424C-BBA2-34D3E6921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48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F01-943C-4E17-8A04-9CE671E6298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D77-81F3-424C-BBA2-34D3E6921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36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F01-943C-4E17-8A04-9CE671E6298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D77-81F3-424C-BBA2-34D3E6921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58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F01-943C-4E17-8A04-9CE671E6298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D77-81F3-424C-BBA2-34D3E6921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4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F8F01-943C-4E17-8A04-9CE671E6298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E9D77-81F3-424C-BBA2-34D3E6921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9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kaz_adm@mail.r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баннер бюдже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24" y="266008"/>
            <a:ext cx="11157991" cy="622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33501" y="4798953"/>
            <a:ext cx="6267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Разработан на основании решения № </a:t>
            </a:r>
            <a:r>
              <a:rPr lang="ru-RU" dirty="0" smtClean="0"/>
              <a:t>55 </a:t>
            </a:r>
            <a:r>
              <a:rPr lang="ru-RU" dirty="0"/>
              <a:t>от </a:t>
            </a:r>
            <a:r>
              <a:rPr lang="ru-RU" dirty="0" smtClean="0"/>
              <a:t>29.04.2022г</a:t>
            </a:r>
            <a:r>
              <a:rPr lang="ru-RU" dirty="0"/>
              <a:t>.</a:t>
            </a:r>
          </a:p>
          <a:p>
            <a:pPr algn="ctr"/>
            <a:r>
              <a:rPr lang="ru-RU" dirty="0"/>
              <a:t> «Об исполнении бюджета </a:t>
            </a:r>
            <a:r>
              <a:rPr lang="ru-RU" dirty="0" err="1"/>
              <a:t>Казского</a:t>
            </a:r>
            <a:r>
              <a:rPr lang="ru-RU" dirty="0"/>
              <a:t> городского поселения </a:t>
            </a:r>
            <a:endParaRPr lang="ru-RU" dirty="0" smtClean="0"/>
          </a:p>
          <a:p>
            <a:pPr algn="ctr"/>
            <a:r>
              <a:rPr lang="ru-RU" dirty="0" smtClean="0"/>
              <a:t>за 2021 </a:t>
            </a:r>
            <a:r>
              <a:rPr lang="ru-RU" dirty="0"/>
              <a:t>год»</a:t>
            </a:r>
          </a:p>
          <a:p>
            <a:pPr algn="ctr"/>
            <a:r>
              <a:rPr lang="en-US" dirty="0"/>
              <a:t>https://admkaz.ru/category/byudzhet-dlya-grazhdan/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34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77967"/>
              </p:ext>
            </p:extLst>
          </p:nvPr>
        </p:nvGraphicFramePr>
        <p:xfrm>
          <a:off x="524933" y="1060979"/>
          <a:ext cx="11125201" cy="5526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1667">
                  <a:extLst>
                    <a:ext uri="{9D8B030D-6E8A-4147-A177-3AD203B41FA5}">
                      <a16:colId xmlns:a16="http://schemas.microsoft.com/office/drawing/2014/main" val="3831578079"/>
                    </a:ext>
                  </a:extLst>
                </a:gridCol>
                <a:gridCol w="1786467">
                  <a:extLst>
                    <a:ext uri="{9D8B030D-6E8A-4147-A177-3AD203B41FA5}">
                      <a16:colId xmlns:a16="http://schemas.microsoft.com/office/drawing/2014/main" val="3063113292"/>
                    </a:ext>
                  </a:extLst>
                </a:gridCol>
                <a:gridCol w="2472266">
                  <a:extLst>
                    <a:ext uri="{9D8B030D-6E8A-4147-A177-3AD203B41FA5}">
                      <a16:colId xmlns:a16="http://schemas.microsoft.com/office/drawing/2014/main" val="3530743956"/>
                    </a:ext>
                  </a:extLst>
                </a:gridCol>
                <a:gridCol w="1574801">
                  <a:extLst>
                    <a:ext uri="{9D8B030D-6E8A-4147-A177-3AD203B41FA5}">
                      <a16:colId xmlns:a16="http://schemas.microsoft.com/office/drawing/2014/main" val="2779409409"/>
                    </a:ext>
                  </a:extLst>
                </a:gridCol>
              </a:tblGrid>
              <a:tr h="562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extLst>
                  <a:ext uri="{0D108BD9-81ED-4DB2-BD59-A6C34878D82A}">
                    <a16:rowId xmlns:a16="http://schemas.microsoft.com/office/drawing/2014/main" val="1704633503"/>
                  </a:ext>
                </a:extLst>
              </a:tr>
              <a:tr h="761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</a:rPr>
                        <a:t>ДОХОДЫ </a:t>
                      </a:r>
                      <a:endParaRPr lang="ru-RU" sz="23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</a:rPr>
                        <a:t>(</a:t>
                      </a:r>
                      <a:r>
                        <a:rPr lang="ru-RU" sz="2300" dirty="0">
                          <a:effectLst/>
                        </a:rPr>
                        <a:t>АРЕНД.ПЛАТА ЗА ЗЕМ.УЧАСТКИ)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341,0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r>
                        <a:rPr lang="ru-RU" sz="3200" dirty="0" smtClean="0">
                          <a:effectLst/>
                        </a:rPr>
                        <a:t>341,0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extLst>
                  <a:ext uri="{0D108BD9-81ED-4DB2-BD59-A6C34878D82A}">
                    <a16:rowId xmlns:a16="http://schemas.microsoft.com/office/drawing/2014/main" val="3168210681"/>
                  </a:ext>
                </a:extLst>
              </a:tr>
              <a:tr h="529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</a:rPr>
                        <a:t>ШТРАФЫ,САНКЦИИ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extLst>
                  <a:ext uri="{0D108BD9-81ED-4DB2-BD59-A6C34878D82A}">
                    <a16:rowId xmlns:a16="http://schemas.microsoft.com/office/drawing/2014/main" val="3867944997"/>
                  </a:ext>
                </a:extLst>
              </a:tr>
              <a:tr h="8276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ВОЗМЕЩЕНИЕ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УЩЕРБА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ПРИ ВОЗНИК.СТРАХОВ. СЛУЧАЕВ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extLst>
                  <a:ext uri="{0D108BD9-81ED-4DB2-BD59-A6C34878D82A}">
                    <a16:rowId xmlns:a16="http://schemas.microsoft.com/office/drawing/2014/main" val="3979177586"/>
                  </a:ext>
                </a:extLst>
              </a:tr>
              <a:tr h="9600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ДОХОДЫ</a:t>
                      </a:r>
                      <a:r>
                        <a:rPr lang="ru-RU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ОТ ПРОДАЖИ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ЗЕМЕЛЬНЫХ УЧАСТКОВ</a:t>
                      </a:r>
                      <a:endParaRPr lang="ru-RU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extLst>
                  <a:ext uri="{0D108BD9-81ED-4DB2-BD59-A6C34878D82A}">
                    <a16:rowId xmlns:a16="http://schemas.microsoft.com/office/drawing/2014/main" val="3014496284"/>
                  </a:ext>
                </a:extLst>
              </a:tr>
              <a:tr h="761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</a:rPr>
                        <a:t>ПРОЧИЕ НЕНАЛОГОВЫЕ ДОХОДЫ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3200" dirty="0" smtClean="0">
                          <a:effectLst/>
                        </a:rPr>
                        <a:t>16,1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15,8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98,1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 anchor="ctr"/>
                </a:tc>
                <a:extLst>
                  <a:ext uri="{0D108BD9-81ED-4DB2-BD59-A6C34878D82A}">
                    <a16:rowId xmlns:a16="http://schemas.microsoft.com/office/drawing/2014/main" val="756333302"/>
                  </a:ext>
                </a:extLst>
              </a:tr>
              <a:tr h="1123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ИТОГО НЕНАЛОГОВЫЕ ДОХОДЫ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465,7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465,3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99,9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extLst>
                  <a:ext uri="{0D108BD9-81ED-4DB2-BD59-A6C34878D82A}">
                    <a16:rowId xmlns:a16="http://schemas.microsoft.com/office/drawing/2014/main" val="240885489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63421" y="5445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НЕНАЛОГОВЫЕ ДОХОДЫ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63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828736"/>
              </p:ext>
            </p:extLst>
          </p:nvPr>
        </p:nvGraphicFramePr>
        <p:xfrm>
          <a:off x="386540" y="509528"/>
          <a:ext cx="11405063" cy="6205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77456">
                  <a:extLst>
                    <a:ext uri="{9D8B030D-6E8A-4147-A177-3AD203B41FA5}">
                      <a16:colId xmlns:a16="http://schemas.microsoft.com/office/drawing/2014/main" val="2885855801"/>
                    </a:ext>
                  </a:extLst>
                </a:gridCol>
                <a:gridCol w="2280229">
                  <a:extLst>
                    <a:ext uri="{9D8B030D-6E8A-4147-A177-3AD203B41FA5}">
                      <a16:colId xmlns:a16="http://schemas.microsoft.com/office/drawing/2014/main" val="3006978493"/>
                    </a:ext>
                  </a:extLst>
                </a:gridCol>
                <a:gridCol w="1886222">
                  <a:extLst>
                    <a:ext uri="{9D8B030D-6E8A-4147-A177-3AD203B41FA5}">
                      <a16:colId xmlns:a16="http://schemas.microsoft.com/office/drawing/2014/main" val="1472088142"/>
                    </a:ext>
                  </a:extLst>
                </a:gridCol>
                <a:gridCol w="1861156">
                  <a:extLst>
                    <a:ext uri="{9D8B030D-6E8A-4147-A177-3AD203B41FA5}">
                      <a16:colId xmlns:a16="http://schemas.microsoft.com/office/drawing/2014/main" val="1275407817"/>
                    </a:ext>
                  </a:extLst>
                </a:gridCol>
              </a:tblGrid>
              <a:tr h="347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extLst>
                  <a:ext uri="{0D108BD9-81ED-4DB2-BD59-A6C34878D82A}">
                    <a16:rowId xmlns:a16="http://schemas.microsoft.com/office/drawing/2014/main" val="1450342442"/>
                  </a:ext>
                </a:extLst>
              </a:tr>
              <a:tr h="484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ДОТАЦИИ (ОБЛ)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182,5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182,5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extLst>
                  <a:ext uri="{0D108BD9-81ED-4DB2-BD59-A6C34878D82A}">
                    <a16:rowId xmlns:a16="http://schemas.microsoft.com/office/drawing/2014/main" val="1415090487"/>
                  </a:ext>
                </a:extLst>
              </a:tr>
              <a:tr h="484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СУБСИДИЯ ПО КГС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1026,4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1026,4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extLst>
                  <a:ext uri="{0D108BD9-81ED-4DB2-BD59-A6C34878D82A}">
                    <a16:rowId xmlns:a16="http://schemas.microsoft.com/office/drawing/2014/main" val="1779876267"/>
                  </a:ext>
                </a:extLst>
              </a:tr>
              <a:tr h="484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СУБВЕНЦИИ ВУС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289,9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289,9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extLst>
                  <a:ext uri="{0D108BD9-81ED-4DB2-BD59-A6C34878D82A}">
                    <a16:rowId xmlns:a16="http://schemas.microsoft.com/office/drawing/2014/main" val="2911882964"/>
                  </a:ext>
                </a:extLst>
              </a:tr>
              <a:tr h="484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МЕЖБЮДЖЕТНЫЕ ТРАНСФЕРТЫ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2 </a:t>
                      </a:r>
                      <a:r>
                        <a:rPr lang="ru-RU" sz="2800" b="1" dirty="0" smtClean="0">
                          <a:effectLst/>
                        </a:rPr>
                        <a:t>830,4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2830,4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extLst>
                  <a:ext uri="{0D108BD9-81ED-4DB2-BD59-A6C34878D82A}">
                    <a16:rowId xmlns:a16="http://schemas.microsoft.com/office/drawing/2014/main" val="1929377549"/>
                  </a:ext>
                </a:extLst>
              </a:tr>
              <a:tr h="3632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ДОРОЖ.ФОНД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1 </a:t>
                      </a:r>
                      <a:r>
                        <a:rPr lang="ru-RU" sz="2400" dirty="0" smtClean="0">
                          <a:effectLst/>
                        </a:rPr>
                        <a:t>098,1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1 </a:t>
                      </a:r>
                      <a:r>
                        <a:rPr lang="ru-RU" sz="2400" dirty="0" smtClean="0">
                          <a:effectLst/>
                        </a:rPr>
                        <a:t>098,1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extLst>
                  <a:ext uri="{0D108BD9-81ED-4DB2-BD59-A6C34878D82A}">
                    <a16:rowId xmlns:a16="http://schemas.microsoft.com/office/drawing/2014/main" val="2194873516"/>
                  </a:ext>
                </a:extLst>
              </a:tr>
              <a:tr h="3632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БЛАГОУСТРОЙСТВО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755,3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755,3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extLst>
                  <a:ext uri="{0D108BD9-81ED-4DB2-BD59-A6C34878D82A}">
                    <a16:rowId xmlns:a16="http://schemas.microsoft.com/office/drawing/2014/main" val="2888618906"/>
                  </a:ext>
                </a:extLst>
              </a:tr>
              <a:tr h="375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- ТВОЙ</a:t>
                      </a:r>
                      <a:r>
                        <a:rPr lang="ru-RU" sz="2000" baseline="0" dirty="0" smtClean="0">
                          <a:effectLst/>
                        </a:rPr>
                        <a:t> КУЗБАСС-ТВОЯ ИНИЦИАТИВА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809,0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809,0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extLst>
                  <a:ext uri="{0D108BD9-81ED-4DB2-BD59-A6C34878D82A}">
                    <a16:rowId xmlns:a16="http://schemas.microsoft.com/office/drawing/2014/main" val="1156231718"/>
                  </a:ext>
                </a:extLst>
              </a:tr>
              <a:tr h="3632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АКТУАЛИЗАЦИЯ</a:t>
                      </a:r>
                      <a:r>
                        <a:rPr lang="ru-RU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СХЕМЫ ТЕПЛОСНАБЖ.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168,0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168,0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extLst>
                  <a:ext uri="{0D108BD9-81ED-4DB2-BD59-A6C34878D82A}">
                    <a16:rowId xmlns:a16="http://schemas.microsoft.com/office/drawing/2014/main" val="252182585"/>
                  </a:ext>
                </a:extLst>
              </a:tr>
              <a:tr h="484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БЕЗВОЗМ.ПОСТУП</a:t>
                      </a:r>
                      <a:r>
                        <a:rPr lang="ru-RU" sz="2400" dirty="0" smtClean="0">
                          <a:effectLst/>
                        </a:rPr>
                        <a:t>.(сред </a:t>
                      </a:r>
                      <a:r>
                        <a:rPr lang="ru-RU" sz="2400" dirty="0">
                          <a:effectLst/>
                        </a:rPr>
                        <a:t>жителей </a:t>
                      </a:r>
                      <a:r>
                        <a:rPr lang="ru-RU" sz="2400" dirty="0" smtClean="0">
                          <a:effectLst/>
                        </a:rPr>
                        <a:t>благ.)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56,731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</a:rPr>
                        <a:t>56,731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extLst>
                  <a:ext uri="{0D108BD9-81ED-4DB2-BD59-A6C34878D82A}">
                    <a16:rowId xmlns:a16="http://schemas.microsoft.com/office/drawing/2014/main" val="2050110953"/>
                  </a:ext>
                </a:extLst>
              </a:tr>
              <a:tr h="5919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ИНИЦИАТИВНЫЕ</a:t>
                      </a:r>
                      <a:r>
                        <a:rPr lang="ru-RU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ПЛАТЕЖИ ТВОЙ КУЗБАСС-ТВОЯ ИНИЦИАТИВА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45,1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45,1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extLst>
                  <a:ext uri="{0D108BD9-81ED-4DB2-BD59-A6C34878D82A}">
                    <a16:rowId xmlns:a16="http://schemas.microsoft.com/office/drawing/2014/main" val="1801833605"/>
                  </a:ext>
                </a:extLst>
              </a:tr>
              <a:tr h="496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ПРОЧИЕ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БЕЗВОЗМ.ПОСТУПЛЕНИЯ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0,165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extLst>
                  <a:ext uri="{0D108BD9-81ED-4DB2-BD59-A6C34878D82A}">
                    <a16:rowId xmlns:a16="http://schemas.microsoft.com/office/drawing/2014/main" val="3609166104"/>
                  </a:ext>
                </a:extLst>
              </a:tr>
              <a:tr h="520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ИТОГО БЕЗВОЗМЕЗД.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4 </a:t>
                      </a:r>
                      <a:r>
                        <a:rPr lang="ru-RU" sz="3200" b="1" dirty="0" smtClean="0">
                          <a:effectLst/>
                        </a:rPr>
                        <a:t>431,2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32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431,1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99,9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7" marR="46447" marT="0" marB="0"/>
                </a:tc>
                <a:extLst>
                  <a:ext uri="{0D108BD9-81ED-4DB2-BD59-A6C34878D82A}">
                    <a16:rowId xmlns:a16="http://schemas.microsoft.com/office/drawing/2014/main" val="4026657069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74552" y="107210"/>
            <a:ext cx="56290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БЕЗВОЗМЕЗДНЫЕ ПОСТУПЛЕНИЯ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89280" y="327278"/>
            <a:ext cx="6429420" cy="3693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по основным функциям государства</a:t>
            </a:r>
          </a:p>
        </p:txBody>
      </p:sp>
      <p:pic>
        <p:nvPicPr>
          <p:cNvPr id="3789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2D4CA"/>
              </a:clrFrom>
              <a:clrTo>
                <a:srgbClr val="D2D4C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4063" y="2000251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501" y="2857501"/>
            <a:ext cx="5000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95501" y="3357564"/>
            <a:ext cx="500063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95501" y="3786188"/>
            <a:ext cx="500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95501" y="4214814"/>
            <a:ext cx="500063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8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95501" y="457200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9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95501" y="5000625"/>
            <a:ext cx="5000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95501" y="5429250"/>
            <a:ext cx="500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1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95501" y="5857875"/>
            <a:ext cx="50006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2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596063" y="2000250"/>
            <a:ext cx="5000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3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596063" y="2643188"/>
            <a:ext cx="50006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4" name="Picture 1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596063" y="3143251"/>
            <a:ext cx="5334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5" name="Picture 1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596063" y="3786189"/>
            <a:ext cx="5715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Box 49"/>
          <p:cNvSpPr txBox="1"/>
          <p:nvPr/>
        </p:nvSpPr>
        <p:spPr>
          <a:xfrm>
            <a:off x="3033715" y="1031859"/>
            <a:ext cx="7134224" cy="369332"/>
          </a:xfrm>
          <a:prstGeom prst="rect">
            <a:avLst/>
          </a:prstGeom>
          <a:ln w="19050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Расходы бюджета – выплачиваемые из бюджета денежные средства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595563" y="2071689"/>
            <a:ext cx="2500312" cy="2762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200">
                <a:solidFill>
                  <a:srgbClr val="003300"/>
                </a:solidFill>
                <a:latin typeface="Times New Roman" pitchFamily="18" charset="0"/>
              </a:rPr>
              <a:t>Общегосударственные вопросы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66988" y="2420939"/>
            <a:ext cx="2500312" cy="2762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200">
                <a:solidFill>
                  <a:srgbClr val="003300"/>
                </a:solidFill>
                <a:latin typeface="Times New Roman" pitchFamily="18" charset="0"/>
              </a:rPr>
              <a:t>Первичный воинский учет</a:t>
            </a:r>
            <a:endParaRPr lang="ru-RU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95563" y="2786064"/>
            <a:ext cx="2500312" cy="6111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100">
                <a:solidFill>
                  <a:srgbClr val="003300"/>
                </a:solidFill>
                <a:latin typeface="Times New Roman" pitchFamily="18" charset="0"/>
              </a:rPr>
              <a:t>Пожарная безопасность, гражданская оборона, предупреждение </a:t>
            </a:r>
            <a:r>
              <a:rPr lang="ru-RU" sz="1200">
                <a:solidFill>
                  <a:srgbClr val="003300"/>
                </a:solidFill>
                <a:latin typeface="Times New Roman" pitchFamily="18" charset="0"/>
              </a:rPr>
              <a:t>чрезвычайных ситуаций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640014" y="3429001"/>
            <a:ext cx="2447925" cy="276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200">
                <a:solidFill>
                  <a:srgbClr val="003300"/>
                </a:solidFill>
                <a:latin typeface="Times New Roman" pitchFamily="18" charset="0"/>
              </a:rPr>
              <a:t>Национальная экономика</a:t>
            </a:r>
          </a:p>
        </p:txBody>
      </p:sp>
      <p:sp>
        <p:nvSpPr>
          <p:cNvPr id="37911" name="TextBox 64"/>
          <p:cNvSpPr txBox="1">
            <a:spLocks noChangeArrowheads="1"/>
          </p:cNvSpPr>
          <p:nvPr/>
        </p:nvSpPr>
        <p:spPr bwMode="auto">
          <a:xfrm>
            <a:off x="2595563" y="3786189"/>
            <a:ext cx="2500312" cy="276999"/>
          </a:xfrm>
          <a:prstGeom prst="rect">
            <a:avLst/>
          </a:prstGeom>
          <a:solidFill>
            <a:srgbClr val="FADA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solidFill>
                  <a:srgbClr val="003300"/>
                </a:solidFill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37912" name="TextBox 65"/>
          <p:cNvSpPr txBox="1">
            <a:spLocks noChangeArrowheads="1"/>
          </p:cNvSpPr>
          <p:nvPr/>
        </p:nvSpPr>
        <p:spPr bwMode="auto">
          <a:xfrm>
            <a:off x="2595563" y="4214814"/>
            <a:ext cx="2500312" cy="27622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3300"/>
                </a:solidFill>
                <a:latin typeface="Times New Roman" pitchFamily="18" charset="0"/>
              </a:rPr>
              <a:t>Охрана окружающей среды</a:t>
            </a:r>
          </a:p>
        </p:txBody>
      </p:sp>
      <p:sp>
        <p:nvSpPr>
          <p:cNvPr id="37913" name="TextBox 68"/>
          <p:cNvSpPr txBox="1">
            <a:spLocks noChangeArrowheads="1"/>
          </p:cNvSpPr>
          <p:nvPr/>
        </p:nvSpPr>
        <p:spPr bwMode="auto">
          <a:xfrm>
            <a:off x="2595563" y="4572001"/>
            <a:ext cx="2500312" cy="276225"/>
          </a:xfrm>
          <a:prstGeom prst="rect">
            <a:avLst/>
          </a:prstGeom>
          <a:solidFill>
            <a:srgbClr val="50BCB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3300"/>
                </a:solidFill>
                <a:latin typeface="Times New Roman" pitchFamily="18" charset="0"/>
              </a:rPr>
              <a:t>Образование</a:t>
            </a:r>
          </a:p>
        </p:txBody>
      </p:sp>
      <p:sp>
        <p:nvSpPr>
          <p:cNvPr id="37914" name="TextBox 69"/>
          <p:cNvSpPr txBox="1">
            <a:spLocks noChangeArrowheads="1"/>
          </p:cNvSpPr>
          <p:nvPr/>
        </p:nvSpPr>
        <p:spPr bwMode="auto">
          <a:xfrm>
            <a:off x="2595563" y="5000626"/>
            <a:ext cx="2500312" cy="2762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3300"/>
                </a:solidFill>
                <a:latin typeface="Times New Roman" pitchFamily="18" charset="0"/>
              </a:rPr>
              <a:t>Культура, кинематография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2595563" y="5500689"/>
            <a:ext cx="2500312" cy="2762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200">
                <a:solidFill>
                  <a:srgbClr val="003300"/>
                </a:solidFill>
                <a:latin typeface="Times New Roman" pitchFamily="18" charset="0"/>
              </a:rPr>
              <a:t>Здравоохранение</a:t>
            </a:r>
          </a:p>
        </p:txBody>
      </p:sp>
      <p:sp>
        <p:nvSpPr>
          <p:cNvPr id="37916" name="Прямоугольник 72"/>
          <p:cNvSpPr>
            <a:spLocks noChangeArrowheads="1"/>
          </p:cNvSpPr>
          <p:nvPr/>
        </p:nvSpPr>
        <p:spPr bwMode="auto">
          <a:xfrm>
            <a:off x="2595563" y="5929314"/>
            <a:ext cx="2500312" cy="276225"/>
          </a:xfrm>
          <a:prstGeom prst="rect">
            <a:avLst/>
          </a:prstGeom>
          <a:solidFill>
            <a:srgbClr val="A65A6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3300"/>
                </a:solidFill>
                <a:latin typeface="Times New Roman" pitchFamily="18" charset="0"/>
              </a:rPr>
              <a:t>Социальная политика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7096125" y="2071689"/>
            <a:ext cx="3143250" cy="2762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200">
                <a:solidFill>
                  <a:srgbClr val="003300"/>
                </a:solidFill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37918" name="Прямоугольник 74"/>
          <p:cNvSpPr>
            <a:spLocks noChangeArrowheads="1"/>
          </p:cNvSpPr>
          <p:nvPr/>
        </p:nvSpPr>
        <p:spPr bwMode="auto">
          <a:xfrm>
            <a:off x="7096125" y="2643189"/>
            <a:ext cx="3143250" cy="27463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3300"/>
                </a:solidFill>
                <a:latin typeface="Times New Roman" pitchFamily="18" charset="0"/>
              </a:rPr>
              <a:t>Средства массовой информации</a:t>
            </a:r>
          </a:p>
        </p:txBody>
      </p:sp>
      <p:sp>
        <p:nvSpPr>
          <p:cNvPr id="37919" name="Прямоугольник 76"/>
          <p:cNvSpPr>
            <a:spLocks noChangeArrowheads="1"/>
          </p:cNvSpPr>
          <p:nvPr/>
        </p:nvSpPr>
        <p:spPr bwMode="auto">
          <a:xfrm>
            <a:off x="7096126" y="3143250"/>
            <a:ext cx="3071813" cy="457200"/>
          </a:xfrm>
          <a:prstGeom prst="rect">
            <a:avLst/>
          </a:prstGeom>
          <a:solidFill>
            <a:srgbClr val="D49E6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3300"/>
                </a:solidFill>
                <a:latin typeface="Times New Roman" pitchFamily="18" charset="0"/>
              </a:rPr>
              <a:t>Обслуживание государственного и </a:t>
            </a:r>
          </a:p>
          <a:p>
            <a:r>
              <a:rPr lang="ru-RU" sz="1200">
                <a:solidFill>
                  <a:srgbClr val="003300"/>
                </a:solidFill>
                <a:latin typeface="Times New Roman" pitchFamily="18" charset="0"/>
              </a:rPr>
              <a:t>муниципального долга</a:t>
            </a:r>
          </a:p>
        </p:txBody>
      </p:sp>
      <p:sp>
        <p:nvSpPr>
          <p:cNvPr id="37920" name="Прямоугольник 77"/>
          <p:cNvSpPr>
            <a:spLocks noChangeArrowheads="1"/>
          </p:cNvSpPr>
          <p:nvPr/>
        </p:nvSpPr>
        <p:spPr bwMode="auto">
          <a:xfrm>
            <a:off x="7096125" y="3786189"/>
            <a:ext cx="3143250" cy="64633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3300"/>
                </a:solidFill>
                <a:latin typeface="Times New Roman" pitchFamily="18" charset="0"/>
              </a:rPr>
              <a:t>Межбюджетные трансферты общего характера бюджетам субъектов Российской Федерации и муниципальных образований</a:t>
            </a:r>
          </a:p>
        </p:txBody>
      </p:sp>
      <p:pic>
        <p:nvPicPr>
          <p:cNvPr id="84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857233"/>
            <a:ext cx="1214446" cy="104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37922" name="Picture 7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095501" y="2428875"/>
            <a:ext cx="5000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918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973020"/>
              </p:ext>
            </p:extLst>
          </p:nvPr>
        </p:nvGraphicFramePr>
        <p:xfrm>
          <a:off x="716181" y="2078701"/>
          <a:ext cx="10649989" cy="3158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8894">
                  <a:extLst>
                    <a:ext uri="{9D8B030D-6E8A-4147-A177-3AD203B41FA5}">
                      <a16:colId xmlns:a16="http://schemas.microsoft.com/office/drawing/2014/main" val="3974212099"/>
                    </a:ext>
                  </a:extLst>
                </a:gridCol>
                <a:gridCol w="2543695">
                  <a:extLst>
                    <a:ext uri="{9D8B030D-6E8A-4147-A177-3AD203B41FA5}">
                      <a16:colId xmlns:a16="http://schemas.microsoft.com/office/drawing/2014/main" val="729024738"/>
                    </a:ext>
                  </a:extLst>
                </a:gridCol>
                <a:gridCol w="2643447">
                  <a:extLst>
                    <a:ext uri="{9D8B030D-6E8A-4147-A177-3AD203B41FA5}">
                      <a16:colId xmlns:a16="http://schemas.microsoft.com/office/drawing/2014/main" val="3323221867"/>
                    </a:ext>
                  </a:extLst>
                </a:gridCol>
                <a:gridCol w="2073953">
                  <a:extLst>
                    <a:ext uri="{9D8B030D-6E8A-4147-A177-3AD203B41FA5}">
                      <a16:colId xmlns:a16="http://schemas.microsoft.com/office/drawing/2014/main" val="2435301815"/>
                    </a:ext>
                  </a:extLst>
                </a:gridCol>
              </a:tblGrid>
              <a:tr h="5718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6680130"/>
                  </a:ext>
                </a:extLst>
              </a:tr>
              <a:tr h="2586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ОБЩИЙ </a:t>
                      </a:r>
                      <a:r>
                        <a:rPr lang="ru-RU" sz="3600" dirty="0">
                          <a:effectLst/>
                        </a:rPr>
                        <a:t>ОБЪЕМ РАСХОДОВ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</a:rPr>
                        <a:t>31 </a:t>
                      </a:r>
                      <a:r>
                        <a:rPr lang="ru-RU" sz="4400" dirty="0" smtClean="0">
                          <a:effectLst/>
                        </a:rPr>
                        <a:t>795,5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lang="ru-RU" sz="4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571,1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99,3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144055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24442" y="621960"/>
            <a:ext cx="11033466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Исполнение по </a:t>
            </a:r>
            <a:r>
              <a:rPr lang="ru-RU" alt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расходам </a:t>
            </a:r>
            <a:r>
              <a:rPr lang="ru-RU" alt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бюджета </a:t>
            </a:r>
            <a:r>
              <a:rPr lang="ru-RU" altLang="ru-RU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Казского</a:t>
            </a:r>
            <a:r>
              <a:rPr lang="ru-RU" alt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городского поселения  </a:t>
            </a:r>
            <a:r>
              <a:rPr lang="ru-RU" alt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2021 год (</a:t>
            </a:r>
            <a:r>
              <a:rPr lang="ru-RU" alt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тыс.руб</a:t>
            </a:r>
            <a:r>
              <a:rPr lang="ru-RU" alt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altLang="ru-RU" sz="3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8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719547"/>
              </p:ext>
            </p:extLst>
          </p:nvPr>
        </p:nvGraphicFramePr>
        <p:xfrm>
          <a:off x="562855" y="572858"/>
          <a:ext cx="11166402" cy="5973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4077">
                  <a:extLst>
                    <a:ext uri="{9D8B030D-6E8A-4147-A177-3AD203B41FA5}">
                      <a16:colId xmlns:a16="http://schemas.microsoft.com/office/drawing/2014/main" val="3850192395"/>
                    </a:ext>
                  </a:extLst>
                </a:gridCol>
                <a:gridCol w="2477692">
                  <a:extLst>
                    <a:ext uri="{9D8B030D-6E8A-4147-A177-3AD203B41FA5}">
                      <a16:colId xmlns:a16="http://schemas.microsoft.com/office/drawing/2014/main" val="3239039763"/>
                    </a:ext>
                  </a:extLst>
                </a:gridCol>
                <a:gridCol w="2179373">
                  <a:extLst>
                    <a:ext uri="{9D8B030D-6E8A-4147-A177-3AD203B41FA5}">
                      <a16:colId xmlns:a16="http://schemas.microsoft.com/office/drawing/2014/main" val="3425690040"/>
                    </a:ext>
                  </a:extLst>
                </a:gridCol>
                <a:gridCol w="1485260">
                  <a:extLst>
                    <a:ext uri="{9D8B030D-6E8A-4147-A177-3AD203B41FA5}">
                      <a16:colId xmlns:a16="http://schemas.microsoft.com/office/drawing/2014/main" val="1148410986"/>
                    </a:ext>
                  </a:extLst>
                </a:gridCol>
              </a:tblGrid>
              <a:tr h="497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extLst>
                  <a:ext uri="{0D108BD9-81ED-4DB2-BD59-A6C34878D82A}">
                    <a16:rowId xmlns:a16="http://schemas.microsoft.com/office/drawing/2014/main" val="3016135781"/>
                  </a:ext>
                </a:extLst>
              </a:tr>
              <a:tr h="478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РАСХОДЫ НА </a:t>
                      </a:r>
                      <a:r>
                        <a:rPr lang="ru-RU" sz="2000" dirty="0" smtClean="0">
                          <a:effectLst/>
                        </a:rPr>
                        <a:t>СОД.ГЛАВЫ  </a:t>
                      </a:r>
                      <a:r>
                        <a:rPr lang="ru-RU" sz="2000" dirty="0">
                          <a:effectLst/>
                        </a:rPr>
                        <a:t>И </a:t>
                      </a:r>
                      <a:r>
                        <a:rPr lang="ru-RU" sz="2000" dirty="0" smtClean="0">
                          <a:effectLst/>
                        </a:rPr>
                        <a:t>АППАР.УПРАВ.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4 280,8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4 056,4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949907409"/>
                  </a:ext>
                </a:extLst>
              </a:tr>
              <a:tr h="4354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ФОТ И </a:t>
                      </a:r>
                      <a:r>
                        <a:rPr lang="ru-RU" sz="1600" dirty="0" smtClean="0">
                          <a:effectLst/>
                        </a:rPr>
                        <a:t>ВЗНОСЫ ГЛАВЫ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765,0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765,0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3632857012"/>
                  </a:ext>
                </a:extLst>
              </a:tr>
              <a:tr h="497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- ФОТ И ВЗНОСЫ АППАРАТА УПРАВЛЕНИЯ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3 509,6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285,2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93,6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1732956938"/>
                  </a:ext>
                </a:extLst>
              </a:tr>
              <a:tr h="4354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- ИНЫЕ</a:t>
                      </a:r>
                      <a:r>
                        <a:rPr lang="ru-RU" sz="1600" baseline="0" dirty="0" smtClean="0">
                          <a:effectLst/>
                        </a:rPr>
                        <a:t> ВЫПЛАТЫ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6,2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3335580205"/>
                  </a:ext>
                </a:extLst>
              </a:tr>
              <a:tr h="4976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ДЕЯТЕЛ.ОРГАНОВ М/С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2 936,2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2 936,2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 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3738727083"/>
                  </a:ext>
                </a:extLst>
              </a:tr>
              <a:tr h="4354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- ПРОЧАЯ</a:t>
                      </a:r>
                      <a:r>
                        <a:rPr lang="ru-RU" sz="1600" baseline="0" dirty="0" smtClean="0">
                          <a:effectLst/>
                        </a:rPr>
                        <a:t> ЗАКУПКА ТОВАРОВ, РАБОТ, УСЛУГ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2 606,8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2 606,8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1777354372"/>
                  </a:ext>
                </a:extLst>
              </a:tr>
              <a:tr h="497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- ЗАКУПКА</a:t>
                      </a:r>
                      <a:r>
                        <a:rPr lang="ru-RU" sz="1600" baseline="0" dirty="0" smtClean="0">
                          <a:effectLst/>
                        </a:rPr>
                        <a:t> ЭНЕРГЕТИЧ.РЕСУРСОВ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181,4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181,4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1473305379"/>
                  </a:ext>
                </a:extLst>
              </a:tr>
              <a:tr h="497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- УПЛАТА</a:t>
                      </a:r>
                      <a:r>
                        <a:rPr lang="ru-RU" sz="1600" baseline="0" dirty="0" smtClean="0">
                          <a:effectLst/>
                        </a:rPr>
                        <a:t> НАЛОГА НА ИМУЩЕСТВО И ЗЕМЕЛ.НАЛОГА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716398493"/>
                  </a:ext>
                </a:extLst>
              </a:tr>
              <a:tr h="497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-УПЛАТА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ПРОЧ. НАЛОГОВ, СБОРОВ И ИНЫХ ПЛАТЕЖЕЙ</a:t>
                      </a:r>
                      <a:endParaRPr lang="ru-RU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917501155"/>
                  </a:ext>
                </a:extLst>
              </a:tr>
              <a:tr h="497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-ИСПОЛНЕНИЕ СУДЕБНЫХ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АКТОВ</a:t>
                      </a:r>
                      <a:endParaRPr lang="ru-RU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130,0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130,0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2409687395"/>
                  </a:ext>
                </a:extLst>
              </a:tr>
              <a:tr h="6843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ИТОГО ПО РАЗДЕЛУ «ОБЩЕГОСУДАРСТВЕННЫЕ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РАСХОДЫ»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7 217,0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6 992,6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 anchor="ctr"/>
                </a:tc>
                <a:extLst>
                  <a:ext uri="{0D108BD9-81ED-4DB2-BD59-A6C34878D82A}">
                    <a16:rowId xmlns:a16="http://schemas.microsoft.com/office/drawing/2014/main" val="244068032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09217" y="111192"/>
            <a:ext cx="7608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«ОБЩЕГОСУДАРСТВЕННЫЕ РАСХОДЫ»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30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29245" y="169982"/>
            <a:ext cx="611731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«НАЦИОНАЛЬНАЯ ОБОРОНА»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806905"/>
              </p:ext>
            </p:extLst>
          </p:nvPr>
        </p:nvGraphicFramePr>
        <p:xfrm>
          <a:off x="572193" y="908646"/>
          <a:ext cx="11166402" cy="1490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4077">
                  <a:extLst>
                    <a:ext uri="{9D8B030D-6E8A-4147-A177-3AD203B41FA5}">
                      <a16:colId xmlns:a16="http://schemas.microsoft.com/office/drawing/2014/main" val="3151856491"/>
                    </a:ext>
                  </a:extLst>
                </a:gridCol>
                <a:gridCol w="2477692">
                  <a:extLst>
                    <a:ext uri="{9D8B030D-6E8A-4147-A177-3AD203B41FA5}">
                      <a16:colId xmlns:a16="http://schemas.microsoft.com/office/drawing/2014/main" val="3238971574"/>
                    </a:ext>
                  </a:extLst>
                </a:gridCol>
                <a:gridCol w="2179373">
                  <a:extLst>
                    <a:ext uri="{9D8B030D-6E8A-4147-A177-3AD203B41FA5}">
                      <a16:colId xmlns:a16="http://schemas.microsoft.com/office/drawing/2014/main" val="731023840"/>
                    </a:ext>
                  </a:extLst>
                </a:gridCol>
                <a:gridCol w="1485260">
                  <a:extLst>
                    <a:ext uri="{9D8B030D-6E8A-4147-A177-3AD203B41FA5}">
                      <a16:colId xmlns:a16="http://schemas.microsoft.com/office/drawing/2014/main" val="4136253999"/>
                    </a:ext>
                  </a:extLst>
                </a:gridCol>
              </a:tblGrid>
              <a:tr h="526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extLst>
                  <a:ext uri="{0D108BD9-81ED-4DB2-BD59-A6C34878D82A}">
                    <a16:rowId xmlns:a16="http://schemas.microsoft.com/office/drawing/2014/main" val="1484727513"/>
                  </a:ext>
                </a:extLst>
              </a:tr>
              <a:tr h="478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РАСХОДЫ ЗА СЧЕТ СУБВЕНЦИИ ИЗ ОБЛАСТНОГО ЬБДЖЕТА НА ОРГАНИЗАЦИЮ ВОИНСКОГО УЧЕТА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289,9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289,9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288913349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62267" y="3107443"/>
            <a:ext cx="73862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</a:t>
            </a: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БЕЗОПАСНОСТЬ И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ПРАВООХРАНИТЕЛЬНАЯ ДЕЯТЕЛЬНОСТЬ»</a:t>
            </a:r>
            <a:endParaRPr lang="ru-RU" alt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198768"/>
              </p:ext>
            </p:extLst>
          </p:nvPr>
        </p:nvGraphicFramePr>
        <p:xfrm>
          <a:off x="505692" y="4203064"/>
          <a:ext cx="11166402" cy="1358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4077">
                  <a:extLst>
                    <a:ext uri="{9D8B030D-6E8A-4147-A177-3AD203B41FA5}">
                      <a16:colId xmlns:a16="http://schemas.microsoft.com/office/drawing/2014/main" val="2120429758"/>
                    </a:ext>
                  </a:extLst>
                </a:gridCol>
                <a:gridCol w="2477692">
                  <a:extLst>
                    <a:ext uri="{9D8B030D-6E8A-4147-A177-3AD203B41FA5}">
                      <a16:colId xmlns:a16="http://schemas.microsoft.com/office/drawing/2014/main" val="2237870219"/>
                    </a:ext>
                  </a:extLst>
                </a:gridCol>
                <a:gridCol w="2179373">
                  <a:extLst>
                    <a:ext uri="{9D8B030D-6E8A-4147-A177-3AD203B41FA5}">
                      <a16:colId xmlns:a16="http://schemas.microsoft.com/office/drawing/2014/main" val="851122697"/>
                    </a:ext>
                  </a:extLst>
                </a:gridCol>
                <a:gridCol w="1485260">
                  <a:extLst>
                    <a:ext uri="{9D8B030D-6E8A-4147-A177-3AD203B41FA5}">
                      <a16:colId xmlns:a16="http://schemas.microsoft.com/office/drawing/2014/main" val="4073079237"/>
                    </a:ext>
                  </a:extLst>
                </a:gridCol>
              </a:tblGrid>
              <a:tr h="712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extLst>
                  <a:ext uri="{0D108BD9-81ED-4DB2-BD59-A6C34878D82A}">
                    <a16:rowId xmlns:a16="http://schemas.microsoft.com/office/drawing/2014/main" val="2944892664"/>
                  </a:ext>
                </a:extLst>
              </a:tr>
              <a:tr h="646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РЕМОНТ</a:t>
                      </a:r>
                      <a:r>
                        <a:rPr lang="ru-RU" sz="2000" baseline="0" dirty="0" smtClean="0">
                          <a:effectLst/>
                        </a:rPr>
                        <a:t> МОСТА ЧЕРЕЗ «ШАЛБАНКУ»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101,4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101,4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3030230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4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99054" y="200760"/>
            <a:ext cx="651268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«НАЦИОНАЛЬНАЯ ЭКОНОМИКА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641696"/>
              </p:ext>
            </p:extLst>
          </p:nvPr>
        </p:nvGraphicFramePr>
        <p:xfrm>
          <a:off x="572193" y="908646"/>
          <a:ext cx="11166402" cy="5550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10003">
                  <a:extLst>
                    <a:ext uri="{9D8B030D-6E8A-4147-A177-3AD203B41FA5}">
                      <a16:colId xmlns:a16="http://schemas.microsoft.com/office/drawing/2014/main" val="3151856491"/>
                    </a:ext>
                  </a:extLst>
                </a:gridCol>
                <a:gridCol w="1579419">
                  <a:extLst>
                    <a:ext uri="{9D8B030D-6E8A-4147-A177-3AD203B41FA5}">
                      <a16:colId xmlns:a16="http://schemas.microsoft.com/office/drawing/2014/main" val="3238971574"/>
                    </a:ext>
                  </a:extLst>
                </a:gridCol>
                <a:gridCol w="1895301">
                  <a:extLst>
                    <a:ext uri="{9D8B030D-6E8A-4147-A177-3AD203B41FA5}">
                      <a16:colId xmlns:a16="http://schemas.microsoft.com/office/drawing/2014/main" val="731023840"/>
                    </a:ext>
                  </a:extLst>
                </a:gridCol>
                <a:gridCol w="1081679">
                  <a:extLst>
                    <a:ext uri="{9D8B030D-6E8A-4147-A177-3AD203B41FA5}">
                      <a16:colId xmlns:a16="http://schemas.microsoft.com/office/drawing/2014/main" val="4136253999"/>
                    </a:ext>
                  </a:extLst>
                </a:gridCol>
              </a:tblGrid>
              <a:tr h="577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extLst>
                  <a:ext uri="{0D108BD9-81ED-4DB2-BD59-A6C34878D82A}">
                    <a16:rowId xmlns:a16="http://schemas.microsoft.com/office/drawing/2014/main" val="1484727513"/>
                  </a:ext>
                </a:extLst>
              </a:tr>
              <a:tr h="5238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ДОРОЖНОЕ</a:t>
                      </a:r>
                      <a:r>
                        <a:rPr lang="ru-RU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ХОЗЯЙСТВО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4 856,0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4 856,0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2889133499"/>
                  </a:ext>
                </a:extLst>
              </a:tr>
              <a:tr h="523880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СРЕД.ГРАЖДАН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БЛАГОУСТР.КАП.РЕМ.ПРИДОМОВ. ТЕРРИТ. ПОБЕДА 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56,731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56,731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2944615364"/>
                  </a:ext>
                </a:extLst>
              </a:tr>
              <a:tr h="714676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КОМФОРТНАЯ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ГОРОДСКАЯ СРЕДА (КАП.РЕМ.ПРИД. ТЕРРИТ.ПОБЕДА 3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(СУБСИДИЯ/МЕСТ.БЮДЖЕТ)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1 077,9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(948,1/129,8)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1 077,9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(948,1/129,8)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1662405401"/>
                  </a:ext>
                </a:extLst>
              </a:tr>
              <a:tr h="5538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  СО ФИНАНСИРОВАНИЕ Г. ТАШТАГОЛ </a:t>
                      </a:r>
                      <a:r>
                        <a:rPr lang="ru-RU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(ЗИМНЯЯ,</a:t>
                      </a:r>
                      <a:r>
                        <a:rPr lang="ru-RU" sz="15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ЛЕТНЯЯ</a:t>
                      </a:r>
                      <a:r>
                        <a:rPr lang="ru-RU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ОЧИСТКА ДОРОГ, ТЕКУЩ.РЕМ.АСФАЛЬТОБ.ПОКРЫТИЯ,</a:t>
                      </a:r>
                      <a:r>
                        <a:rPr lang="ru-RU" sz="15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НАНЕСЕНИЕ ДОР.РАЗМЕТКИ)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1 098,1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1 098,1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1891715239"/>
                  </a:ext>
                </a:extLst>
              </a:tr>
              <a:tr h="523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РАСХОДЫ МЕСТНОГО БЮДЖЕТА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2 623,3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2 623,3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2458455298"/>
                  </a:ext>
                </a:extLst>
              </a:tr>
              <a:tr h="770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ДРУГИЕ</a:t>
                      </a:r>
                      <a:r>
                        <a:rPr lang="ru-RU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ВОПРОСЫ В ОБЛАСТИ НАЦ.ЭКОНОМИКИ</a:t>
                      </a:r>
                      <a:endParaRPr lang="ru-RU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335,1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335,1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3009712245"/>
                  </a:ext>
                </a:extLst>
              </a:tr>
              <a:tr h="523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ВЫПОЛНЕНИЕ КАДАСТРОВЫХ РАБОТ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335,1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335,1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826180190"/>
                  </a:ext>
                </a:extLst>
              </a:tr>
              <a:tr h="838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РАЗДЕЛУ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«НАЦИОНАЛЬНАЯ ЭКОНОМИКА»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5 191,1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5 191,1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4065764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7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2230" y="492821"/>
            <a:ext cx="9696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alt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«ЖИЛИЩНО-КОММУНАЛЬНОЕ ХОЗЯЙСТВО</a:t>
            </a:r>
            <a:endParaRPr lang="ru-RU" alt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065628"/>
              </p:ext>
            </p:extLst>
          </p:nvPr>
        </p:nvGraphicFramePr>
        <p:xfrm>
          <a:off x="496177" y="1413164"/>
          <a:ext cx="11166402" cy="2293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60338">
                  <a:extLst>
                    <a:ext uri="{9D8B030D-6E8A-4147-A177-3AD203B41FA5}">
                      <a16:colId xmlns:a16="http://schemas.microsoft.com/office/drawing/2014/main" val="94240465"/>
                    </a:ext>
                  </a:extLst>
                </a:gridCol>
                <a:gridCol w="1229084">
                  <a:extLst>
                    <a:ext uri="{9D8B030D-6E8A-4147-A177-3AD203B41FA5}">
                      <a16:colId xmlns:a16="http://schemas.microsoft.com/office/drawing/2014/main" val="173534628"/>
                    </a:ext>
                  </a:extLst>
                </a:gridCol>
                <a:gridCol w="1895301">
                  <a:extLst>
                    <a:ext uri="{9D8B030D-6E8A-4147-A177-3AD203B41FA5}">
                      <a16:colId xmlns:a16="http://schemas.microsoft.com/office/drawing/2014/main" val="3837559051"/>
                    </a:ext>
                  </a:extLst>
                </a:gridCol>
                <a:gridCol w="1081679">
                  <a:extLst>
                    <a:ext uri="{9D8B030D-6E8A-4147-A177-3AD203B41FA5}">
                      <a16:colId xmlns:a16="http://schemas.microsoft.com/office/drawing/2014/main" val="1329444781"/>
                    </a:ext>
                  </a:extLst>
                </a:gridCol>
              </a:tblGrid>
              <a:tr h="590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extLst>
                  <a:ext uri="{0D108BD9-81ED-4DB2-BD59-A6C34878D82A}">
                    <a16:rowId xmlns:a16="http://schemas.microsoft.com/office/drawing/2014/main" val="2211129630"/>
                  </a:ext>
                </a:extLst>
              </a:tr>
              <a:tr h="851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КОММУНАЛЬНОЕ</a:t>
                      </a:r>
                      <a:r>
                        <a:rPr lang="ru-RU" sz="3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ХОЗЯЙСТВО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168,0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168,0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2673120540"/>
                  </a:ext>
                </a:extLst>
              </a:tr>
              <a:tr h="851611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АКТУАЛИЗАЦИЯ СХЕМЫ ТЕПЛОСНАБЖЕНИЯ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168,0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168,0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980925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204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70885"/>
              </p:ext>
            </p:extLst>
          </p:nvPr>
        </p:nvGraphicFramePr>
        <p:xfrm>
          <a:off x="399010" y="110984"/>
          <a:ext cx="11380124" cy="6533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3557">
                  <a:extLst>
                    <a:ext uri="{9D8B030D-6E8A-4147-A177-3AD203B41FA5}">
                      <a16:colId xmlns:a16="http://schemas.microsoft.com/office/drawing/2014/main" val="760284492"/>
                    </a:ext>
                  </a:extLst>
                </a:gridCol>
                <a:gridCol w="1252608">
                  <a:extLst>
                    <a:ext uri="{9D8B030D-6E8A-4147-A177-3AD203B41FA5}">
                      <a16:colId xmlns:a16="http://schemas.microsoft.com/office/drawing/2014/main" val="580801866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1512994850"/>
                    </a:ext>
                  </a:extLst>
                </a:gridCol>
                <a:gridCol w="1102382">
                  <a:extLst>
                    <a:ext uri="{9D8B030D-6E8A-4147-A177-3AD203B41FA5}">
                      <a16:colId xmlns:a16="http://schemas.microsoft.com/office/drawing/2014/main" val="1484715391"/>
                    </a:ext>
                  </a:extLst>
                </a:gridCol>
              </a:tblGrid>
              <a:tr h="4976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extLst>
                  <a:ext uri="{0D108BD9-81ED-4DB2-BD59-A6C34878D82A}">
                    <a16:rowId xmlns:a16="http://schemas.microsoft.com/office/drawing/2014/main" val="3546025237"/>
                  </a:ext>
                </a:extLst>
              </a:tr>
              <a:tr h="39050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7 292,7</a:t>
                      </a:r>
                      <a:endParaRPr lang="ru-RU" sz="2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7 292,7</a:t>
                      </a:r>
                      <a:endParaRPr lang="ru-RU" sz="2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4037262403"/>
                  </a:ext>
                </a:extLst>
              </a:tr>
              <a:tr h="3905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ЗИМНЯЯ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ОЧИСТКА ДОРОГ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1 488,8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1 488,8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4098061777"/>
                  </a:ext>
                </a:extLst>
              </a:tr>
              <a:tr h="390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ООО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«ЭКОТЕК», ООО «ЖИЛКОМСЕРВИС»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2059845590"/>
                  </a:ext>
                </a:extLst>
              </a:tr>
              <a:tr h="5091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ВЫПОЛНЕНИЕ РАБОТ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НАНЕСЕНИЕЮ ДОРОЖ.РАЗМЕТКИ И УСТАНОВКА ДОРОЖ.ЗНАКОВ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405,6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405,6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2543761767"/>
                  </a:ext>
                </a:extLst>
              </a:tr>
              <a:tr h="5091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ПРИСОЕД. ПАРКА ВЕТЕРАНОВ, МАКЕТИРОВАНИЕ, ПРОВ.НЕГОСУД.ЭКСПЕРТ, ВЫКАР.ПНЕЙ,ДЕРЕВЬЕВ, ИЗГОТ.МЕМОР.ПЛИТЫ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289,9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289,9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2600798718"/>
                  </a:ext>
                </a:extLst>
              </a:tr>
              <a:tr h="3905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КОНТЕЙНЕРЫ ДЛЯ ТБО, БЕСЕДКА 1500х1500х2000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235,8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235,8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3599156691"/>
                  </a:ext>
                </a:extLst>
              </a:tr>
              <a:tr h="5091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УЛИЧНОЕ ОСВЕЩЕНИЕ (ЦИФ.ТАЙМЕР, МОДУЛЬ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СВЕТОДИОД., СВЕТОД.СВЕТИЛЬНИКИ, КАБ.-ПРОВОД.ПРОДУКЦИЯ)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539,3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539,3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4106088854"/>
                  </a:ext>
                </a:extLst>
              </a:tr>
              <a:tr h="3905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ООО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«МЕТАЛЛЭНЕРГОФИНАНС»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488,4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488,4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3026845121"/>
                  </a:ext>
                </a:extLst>
              </a:tr>
              <a:tr h="3905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РАСХОДЫ ПО СОДЕРЖАНИЮ ПОДСОБНЫХ РАБОЧИХ, ГРАЖДАН.ДОГОВОРА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2 152,9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2 152,9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1770561229"/>
                  </a:ext>
                </a:extLst>
              </a:tr>
              <a:tr h="50911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ТВОЙ КУЗБАСС-ТВОЯ ИНИЦИАТИВА (БЛАГОУСТРОЙСТВО КЛАДБИЩА)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854,0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854,0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3136245105"/>
                  </a:ext>
                </a:extLst>
              </a:tr>
              <a:tr h="5091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КОМФОРТНАЯ ГОРОЖСКАЯ СРЕДА (ПОДКЛЮЧЕНИЕ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 ТОЧКЕ ДОСТУПА ОБЩ.ТЕР. ПАРКА ВЕТЕРАНОВ)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89,011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89,011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1940097771"/>
                  </a:ext>
                </a:extLst>
              </a:tr>
              <a:tr h="4107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ПРОЧАЯ ЗАКУПКА ТОВАРОВ, РАБОТ, УСЛУГ НА НУЖДЫ БЛАГОУСТРОЙСТВА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648,5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648,5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3564202409"/>
                  </a:ext>
                </a:extLst>
              </a:tr>
              <a:tr h="7255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8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РАЗДЕЛУ «ЖИЛИЩНО-КОММУНАЛЬНОЕ ХОЗЯЙСТВО»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7 460,7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7 460,7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633777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580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93253" y="301629"/>
            <a:ext cx="53910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alt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«КУЛЬТУРА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770025"/>
              </p:ext>
            </p:extLst>
          </p:nvPr>
        </p:nvGraphicFramePr>
        <p:xfrm>
          <a:off x="521112" y="1069168"/>
          <a:ext cx="11166402" cy="1005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4077">
                  <a:extLst>
                    <a:ext uri="{9D8B030D-6E8A-4147-A177-3AD203B41FA5}">
                      <a16:colId xmlns:a16="http://schemas.microsoft.com/office/drawing/2014/main" val="3650456760"/>
                    </a:ext>
                  </a:extLst>
                </a:gridCol>
                <a:gridCol w="2477692">
                  <a:extLst>
                    <a:ext uri="{9D8B030D-6E8A-4147-A177-3AD203B41FA5}">
                      <a16:colId xmlns:a16="http://schemas.microsoft.com/office/drawing/2014/main" val="571525070"/>
                    </a:ext>
                  </a:extLst>
                </a:gridCol>
                <a:gridCol w="2179373">
                  <a:extLst>
                    <a:ext uri="{9D8B030D-6E8A-4147-A177-3AD203B41FA5}">
                      <a16:colId xmlns:a16="http://schemas.microsoft.com/office/drawing/2014/main" val="91603172"/>
                    </a:ext>
                  </a:extLst>
                </a:gridCol>
                <a:gridCol w="1485260">
                  <a:extLst>
                    <a:ext uri="{9D8B030D-6E8A-4147-A177-3AD203B41FA5}">
                      <a16:colId xmlns:a16="http://schemas.microsoft.com/office/drawing/2014/main" val="1769475709"/>
                    </a:ext>
                  </a:extLst>
                </a:gridCol>
              </a:tblGrid>
              <a:tr h="526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extLst>
                  <a:ext uri="{0D108BD9-81ED-4DB2-BD59-A6C34878D82A}">
                    <a16:rowId xmlns:a16="http://schemas.microsoft.com/office/drawing/2014/main" val="838173027"/>
                  </a:ext>
                </a:extLst>
              </a:tr>
              <a:tr h="478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РАСХОДЫ НА ПРОВЕДЕНИЕ МЕРОПРИЯТИЙ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444,5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444,5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264447409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337773" y="2945076"/>
            <a:ext cx="8099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alt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«ФИЗИЧЕСКАЯ КУЛЬТУРА И СПОРТ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313846"/>
              </p:ext>
            </p:extLst>
          </p:nvPr>
        </p:nvGraphicFramePr>
        <p:xfrm>
          <a:off x="521112" y="3782290"/>
          <a:ext cx="11166402" cy="976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4077">
                  <a:extLst>
                    <a:ext uri="{9D8B030D-6E8A-4147-A177-3AD203B41FA5}">
                      <a16:colId xmlns:a16="http://schemas.microsoft.com/office/drawing/2014/main" val="3650456760"/>
                    </a:ext>
                  </a:extLst>
                </a:gridCol>
                <a:gridCol w="2477692">
                  <a:extLst>
                    <a:ext uri="{9D8B030D-6E8A-4147-A177-3AD203B41FA5}">
                      <a16:colId xmlns:a16="http://schemas.microsoft.com/office/drawing/2014/main" val="571525070"/>
                    </a:ext>
                  </a:extLst>
                </a:gridCol>
                <a:gridCol w="2179373">
                  <a:extLst>
                    <a:ext uri="{9D8B030D-6E8A-4147-A177-3AD203B41FA5}">
                      <a16:colId xmlns:a16="http://schemas.microsoft.com/office/drawing/2014/main" val="91603172"/>
                    </a:ext>
                  </a:extLst>
                </a:gridCol>
                <a:gridCol w="1485260">
                  <a:extLst>
                    <a:ext uri="{9D8B030D-6E8A-4147-A177-3AD203B41FA5}">
                      <a16:colId xmlns:a16="http://schemas.microsoft.com/office/drawing/2014/main" val="1769475709"/>
                    </a:ext>
                  </a:extLst>
                </a:gridCol>
              </a:tblGrid>
              <a:tr h="268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9" marR="65359" marT="0" marB="0"/>
                </a:tc>
                <a:extLst>
                  <a:ext uri="{0D108BD9-81ED-4DB2-BD59-A6C34878D82A}">
                    <a16:rowId xmlns:a16="http://schemas.microsoft.com/office/drawing/2014/main" val="838173027"/>
                  </a:ext>
                </a:extLst>
              </a:tr>
              <a:tr h="478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РАСХОДЫ НА ПРОВЕДЕНИЕ МЕРОПРИЯТИЙ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139,1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139,1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25" marR="60625" marT="0" marB="0"/>
                </a:tc>
                <a:extLst>
                  <a:ext uri="{0D108BD9-81ED-4DB2-BD59-A6C34878D82A}">
                    <a16:rowId xmlns:a16="http://schemas.microsoft.com/office/drawing/2014/main" val="2644474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47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41715" y="229989"/>
            <a:ext cx="68829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</a:rPr>
              <a:t>ИСПОЛНЕНИЕ БЮДЖЕТА</a:t>
            </a:r>
            <a:r>
              <a:rPr lang="ru-RU" sz="2000" b="1" dirty="0">
                <a:latin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</a:rPr>
            </a:br>
            <a:r>
              <a:rPr lang="ru-RU" sz="2000" b="1" dirty="0">
                <a:latin typeface="Times New Roman" pitchFamily="18" charset="0"/>
              </a:rPr>
              <a:t>КАЗСКОГО ГОРОДСКОГО ПОСЕЛЕНИЯ ЗА 2021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</a:rPr>
              <a:t>ГОД </a:t>
            </a:r>
            <a:r>
              <a:rPr lang="ru-RU" sz="2000" dirty="0">
                <a:latin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</a:rPr>
            </a:br>
            <a:endParaRPr lang="ru-RU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3475" y="972589"/>
            <a:ext cx="9686925" cy="561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227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17589"/>
              </p:ext>
            </p:extLst>
          </p:nvPr>
        </p:nvGraphicFramePr>
        <p:xfrm>
          <a:off x="601134" y="1613961"/>
          <a:ext cx="11175999" cy="3957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7019">
                  <a:extLst>
                    <a:ext uri="{9D8B030D-6E8A-4147-A177-3AD203B41FA5}">
                      <a16:colId xmlns:a16="http://schemas.microsoft.com/office/drawing/2014/main" val="1217611001"/>
                    </a:ext>
                  </a:extLst>
                </a:gridCol>
                <a:gridCol w="1819557">
                  <a:extLst>
                    <a:ext uri="{9D8B030D-6E8A-4147-A177-3AD203B41FA5}">
                      <a16:colId xmlns:a16="http://schemas.microsoft.com/office/drawing/2014/main" val="926700910"/>
                    </a:ext>
                  </a:extLst>
                </a:gridCol>
                <a:gridCol w="2215490">
                  <a:extLst>
                    <a:ext uri="{9D8B030D-6E8A-4147-A177-3AD203B41FA5}">
                      <a16:colId xmlns:a16="http://schemas.microsoft.com/office/drawing/2014/main" val="1874524648"/>
                    </a:ext>
                  </a:extLst>
                </a:gridCol>
                <a:gridCol w="1413933">
                  <a:extLst>
                    <a:ext uri="{9D8B030D-6E8A-4147-A177-3AD203B41FA5}">
                      <a16:colId xmlns:a16="http://schemas.microsoft.com/office/drawing/2014/main" val="3528718916"/>
                    </a:ext>
                  </a:extLst>
                </a:gridCol>
              </a:tblGrid>
              <a:tr h="648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extLst>
                  <a:ext uri="{0D108BD9-81ED-4DB2-BD59-A6C34878D82A}">
                    <a16:rowId xmlns:a16="http://schemas.microsoft.com/office/drawing/2014/main" val="622208525"/>
                  </a:ext>
                </a:extLst>
              </a:tr>
              <a:tr h="872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</a:rPr>
                        <a:t>МЕЖБЮДЖЕТ.ТРАНСФЕРТЫ 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</a:rPr>
                        <a:t>10</a:t>
                      </a:r>
                      <a:r>
                        <a:rPr lang="ru-RU" sz="3200" b="1" baseline="0" dirty="0" smtClean="0">
                          <a:effectLst/>
                        </a:rPr>
                        <a:t> 951,8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</a:rPr>
                        <a:t>10</a:t>
                      </a:r>
                      <a:r>
                        <a:rPr lang="ru-RU" sz="3200" b="1" baseline="0" dirty="0" smtClean="0">
                          <a:effectLst/>
                        </a:rPr>
                        <a:t> 951,8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extLst>
                  <a:ext uri="{0D108BD9-81ED-4DB2-BD59-A6C34878D82A}">
                    <a16:rowId xmlns:a16="http://schemas.microsoft.com/office/drawing/2014/main" val="4074447036"/>
                  </a:ext>
                </a:extLst>
              </a:tr>
              <a:tr h="6091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effectLst/>
                        </a:rPr>
                        <a:t>- БИБЛИОТЕКА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676,0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676,0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extLst>
                  <a:ext uri="{0D108BD9-81ED-4DB2-BD59-A6C34878D82A}">
                    <a16:rowId xmlns:a16="http://schemas.microsoft.com/office/drawing/2014/main" val="3588714417"/>
                  </a:ext>
                </a:extLst>
              </a:tr>
              <a:tr h="6091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- КУЛЬТУРА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3 628,0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3 628,0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extLst>
                  <a:ext uri="{0D108BD9-81ED-4DB2-BD59-A6C34878D82A}">
                    <a16:rowId xmlns:a16="http://schemas.microsoft.com/office/drawing/2014/main" val="100559687"/>
                  </a:ext>
                </a:extLst>
              </a:tr>
              <a:tr h="6091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effectLst/>
                        </a:rPr>
                        <a:t>- ФИЗИЧ.КУЛЬТУРА И СПОРТ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6 047,8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6 047,8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extLst>
                  <a:ext uri="{0D108BD9-81ED-4DB2-BD59-A6C34878D82A}">
                    <a16:rowId xmlns:a16="http://schemas.microsoft.com/office/drawing/2014/main" val="206510542"/>
                  </a:ext>
                </a:extLst>
              </a:tr>
              <a:tr h="6091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effectLst/>
                        </a:rPr>
                        <a:t>- ОЗДОРОВЛЕН.ДЕТЕЙ В ЛАГЕР.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600,0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600,0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53" marR="58953" marT="0" marB="0"/>
                </a:tc>
                <a:extLst>
                  <a:ext uri="{0D108BD9-81ED-4DB2-BD59-A6C34878D82A}">
                    <a16:rowId xmlns:a16="http://schemas.microsoft.com/office/drawing/2014/main" val="91199235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25050" y="343387"/>
            <a:ext cx="1065208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</a:t>
            </a:r>
            <a:r>
              <a:rPr kumimoji="0" lang="ru-RU" altLang="ru-RU" sz="2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ТРАНСФЕРТЫ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БЮДЖЕТ ТАШТАГОЛЬСКОГО МУНИЦИПАЛЬНОГО РАЙОНА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1729" y="457183"/>
            <a:ext cx="8501122" cy="984885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и обратная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связь</a:t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Казского городского поселения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2706291" y="1678708"/>
            <a:ext cx="7165348" cy="48848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3200" dirty="0">
                <a:solidFill>
                  <a:srgbClr val="002060"/>
                </a:solidFill>
                <a:latin typeface="Trebuchet MS"/>
              </a:rPr>
              <a:t>Местонахождение: п. Каз, ул. Победы, 6</a:t>
            </a:r>
          </a:p>
          <a:p>
            <a:pPr algn="l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sz="3200" dirty="0">
              <a:solidFill>
                <a:srgbClr val="002060"/>
              </a:solidFill>
              <a:latin typeface="Trebuchet MS"/>
            </a:endParaRPr>
          </a:p>
          <a:p>
            <a:pPr marL="285750" indent="-285750" algn="l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3200" dirty="0">
                <a:solidFill>
                  <a:srgbClr val="002060"/>
                </a:solidFill>
                <a:latin typeface="Trebuchet MS"/>
              </a:rPr>
              <a:t>Электронный адрес: </a:t>
            </a:r>
            <a:r>
              <a:rPr lang="en-US" sz="3200" dirty="0">
                <a:solidFill>
                  <a:srgbClr val="002060"/>
                </a:solidFill>
                <a:latin typeface="Trebuchet MS"/>
                <a:hlinkClick r:id="rId3"/>
              </a:rPr>
              <a:t>kaz_adm@mail.ru</a:t>
            </a:r>
            <a:endParaRPr lang="ru-RU" sz="3200" dirty="0">
              <a:solidFill>
                <a:srgbClr val="002060"/>
              </a:solidFill>
              <a:latin typeface="Trebuchet MS"/>
            </a:endParaRPr>
          </a:p>
          <a:p>
            <a:pPr marL="285750" indent="-285750" algn="l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3200" dirty="0">
              <a:solidFill>
                <a:srgbClr val="002060"/>
              </a:solidFill>
              <a:latin typeface="Trebuchet MS"/>
            </a:endParaRPr>
          </a:p>
          <a:p>
            <a:pPr marL="285750" indent="-285750" algn="l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3200" dirty="0">
                <a:solidFill>
                  <a:srgbClr val="002060"/>
                </a:solidFill>
                <a:latin typeface="Trebuchet MS"/>
              </a:rPr>
              <a:t>График работы: с 8.30 до 17.30 (перерыв 12.30 – 13.30, выходной суббота, воскресенье)</a:t>
            </a:r>
          </a:p>
          <a:p>
            <a:pPr marL="285750" indent="-285750" algn="l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3200" dirty="0">
              <a:solidFill>
                <a:srgbClr val="002060"/>
              </a:solidFill>
              <a:latin typeface="Trebuchet MS"/>
            </a:endParaRPr>
          </a:p>
          <a:p>
            <a:pPr marL="285750" indent="-285750" algn="l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3200" dirty="0">
                <a:solidFill>
                  <a:srgbClr val="002060"/>
                </a:solidFill>
                <a:latin typeface="Trebuchet MS"/>
              </a:rPr>
              <a:t>Телефон 61-3-80</a:t>
            </a:r>
          </a:p>
          <a:p>
            <a:pPr>
              <a:buClr>
                <a:srgbClr val="F14124">
                  <a:lumMod val="75000"/>
                </a:srgbClr>
              </a:buClr>
              <a:defRPr/>
            </a:pPr>
            <a:endParaRPr lang="ru-RU" dirty="0">
              <a:solidFill>
                <a:srgbClr val="212745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7464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1114"/>
            <a:ext cx="8229600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>
                <a:latin typeface="Times New Roman" pitchFamily="18" charset="0"/>
              </a:rPr>
              <a:t>ОСНОВНЫЕ СОЦИАЛЬНО-ЭКОНОМИЧЕСКИЕ ПОКАЗАТЕЛИ </a:t>
            </a:r>
            <a:r>
              <a:rPr lang="ru-RU" sz="2400" b="1" dirty="0" smtClean="0">
                <a:latin typeface="Times New Roman" pitchFamily="18" charset="0"/>
              </a:rPr>
              <a:t>ЗА 2021 ГОД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6004" y="918182"/>
            <a:ext cx="7725420" cy="53022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>
                <a:latin typeface="Times New Roman" pitchFamily="18" charset="0"/>
              </a:rPr>
              <a:t>Численность населения – 4008 чел.</a:t>
            </a:r>
          </a:p>
          <a:p>
            <a:pPr eaLnBrk="1" hangingPunct="1">
              <a:defRPr/>
            </a:pPr>
            <a:r>
              <a:rPr lang="ru-RU" sz="2400" b="1" dirty="0">
                <a:latin typeface="Times New Roman" pitchFamily="18" charset="0"/>
              </a:rPr>
              <a:t>Территория  -  13,88 кв. км</a:t>
            </a:r>
          </a:p>
          <a:p>
            <a:pPr eaLnBrk="1" hangingPunct="1">
              <a:buClr>
                <a:srgbClr val="99FF99"/>
              </a:buClr>
              <a:defRPr/>
            </a:pPr>
            <a:r>
              <a:rPr lang="ru-RU" sz="2400" b="1" dirty="0">
                <a:latin typeface="Times New Roman" pitchFamily="18" charset="0"/>
              </a:rPr>
              <a:t>Число безработных граждан </a:t>
            </a:r>
            <a:r>
              <a:rPr lang="ru-RU" sz="2400" b="1" dirty="0" smtClean="0">
                <a:latin typeface="Times New Roman" pitchFamily="18" charset="0"/>
              </a:rPr>
              <a:t>-45чел.</a:t>
            </a:r>
            <a:endParaRPr lang="ru-RU" sz="2400" b="1" dirty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2400" b="1" dirty="0">
                <a:latin typeface="Times New Roman" pitchFamily="18" charset="0"/>
              </a:rPr>
              <a:t>Уровень безработицы – 2,1</a:t>
            </a:r>
            <a:r>
              <a:rPr lang="en-US" sz="2400" b="1" dirty="0">
                <a:latin typeface="Times New Roman" pitchFamily="18" charset="0"/>
              </a:rPr>
              <a:t> %</a:t>
            </a:r>
            <a:endParaRPr lang="ru-RU" sz="2400" b="1" dirty="0">
              <a:latin typeface="Times New Roman" pitchFamily="18" charset="0"/>
            </a:endParaRPr>
          </a:p>
        </p:txBody>
      </p:sp>
      <p:pic>
        <p:nvPicPr>
          <p:cNvPr id="614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404" y="2743200"/>
            <a:ext cx="8894619" cy="3829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3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19051" y="2500457"/>
            <a:ext cx="11255432" cy="38527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Бюджетный процесс состоит из следующих этапов:</a:t>
            </a:r>
            <a:endParaRPr lang="ru-RU" sz="1800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sz="2200" dirty="0" smtClean="0">
                <a:latin typeface="Times New Roman" pitchFamily="18" charset="0"/>
              </a:rPr>
              <a:t>Составление (ведущий специалист по экономическим вопросам) и представление проекта бюджета (Глава </a:t>
            </a:r>
            <a:r>
              <a:rPr lang="ru-RU" sz="2200" dirty="0" err="1" smtClean="0">
                <a:latin typeface="Times New Roman" pitchFamily="18" charset="0"/>
              </a:rPr>
              <a:t>Казского</a:t>
            </a:r>
            <a:r>
              <a:rPr lang="ru-RU" sz="2200" dirty="0" smtClean="0">
                <a:latin typeface="Times New Roman" pitchFamily="18" charset="0"/>
              </a:rPr>
              <a:t> городского поселения);</a:t>
            </a:r>
          </a:p>
          <a:p>
            <a:pPr>
              <a:defRPr/>
            </a:pPr>
            <a:r>
              <a:rPr lang="ru-RU" sz="2200" dirty="0" smtClean="0">
                <a:latin typeface="Times New Roman" pitchFamily="18" charset="0"/>
              </a:rPr>
              <a:t>Рассмотрение проекта бюджета (Совет народных депутатов </a:t>
            </a:r>
            <a:r>
              <a:rPr lang="ru-RU" sz="2200" dirty="0" err="1" smtClean="0">
                <a:latin typeface="Times New Roman" pitchFamily="18" charset="0"/>
              </a:rPr>
              <a:t>Казского</a:t>
            </a:r>
            <a:r>
              <a:rPr lang="ru-RU" sz="2200" dirty="0" smtClean="0">
                <a:latin typeface="Times New Roman" pitchFamily="18" charset="0"/>
              </a:rPr>
              <a:t> городского поселения);</a:t>
            </a:r>
          </a:p>
          <a:p>
            <a:pPr>
              <a:defRPr/>
            </a:pPr>
            <a:r>
              <a:rPr lang="ru-RU" sz="2200" dirty="0" smtClean="0">
                <a:latin typeface="Times New Roman" pitchFamily="18" charset="0"/>
              </a:rPr>
              <a:t>Бюджет </a:t>
            </a:r>
            <a:r>
              <a:rPr lang="ru-RU" sz="2200" dirty="0" err="1" smtClean="0">
                <a:latin typeface="Times New Roman" pitchFamily="18" charset="0"/>
              </a:rPr>
              <a:t>Казского</a:t>
            </a:r>
            <a:r>
              <a:rPr lang="ru-RU" sz="2200" dirty="0" smtClean="0">
                <a:latin typeface="Times New Roman" pitchFamily="18" charset="0"/>
              </a:rPr>
              <a:t> городского поселения рассматривается в двух чтениях (Совет народных депутатов </a:t>
            </a:r>
            <a:r>
              <a:rPr lang="ru-RU" sz="2200" dirty="0" err="1" smtClean="0">
                <a:latin typeface="Times New Roman" pitchFamily="18" charset="0"/>
              </a:rPr>
              <a:t>Казского</a:t>
            </a:r>
            <a:r>
              <a:rPr lang="ru-RU" sz="2200" dirty="0" smtClean="0">
                <a:latin typeface="Times New Roman" pitchFamily="18" charset="0"/>
              </a:rPr>
              <a:t> городского поселения);</a:t>
            </a:r>
          </a:p>
          <a:p>
            <a:pPr>
              <a:defRPr/>
            </a:pPr>
            <a:r>
              <a:rPr lang="ru-RU" sz="2200" dirty="0" smtClean="0">
                <a:latin typeface="Times New Roman" pitchFamily="18" charset="0"/>
              </a:rPr>
              <a:t>Подписание и опубликование решения о бюджете (Глава </a:t>
            </a:r>
            <a:r>
              <a:rPr lang="ru-RU" sz="2200" dirty="0" err="1" smtClean="0">
                <a:latin typeface="Times New Roman" pitchFamily="18" charset="0"/>
              </a:rPr>
              <a:t>Казского</a:t>
            </a:r>
            <a:r>
              <a:rPr lang="ru-RU" sz="2200" dirty="0" smtClean="0">
                <a:latin typeface="Times New Roman" pitchFamily="18" charset="0"/>
              </a:rPr>
              <a:t> городского поселения, председатель Совета народных депутатов  </a:t>
            </a:r>
            <a:r>
              <a:rPr lang="ru-RU" sz="2200" dirty="0" err="1" smtClean="0">
                <a:latin typeface="Times New Roman" pitchFamily="18" charset="0"/>
              </a:rPr>
              <a:t>Казского</a:t>
            </a:r>
            <a:r>
              <a:rPr lang="ru-RU" sz="2200" dirty="0" smtClean="0">
                <a:latin typeface="Times New Roman" pitchFamily="18" charset="0"/>
              </a:rPr>
              <a:t> городского поселения);</a:t>
            </a:r>
          </a:p>
          <a:p>
            <a:pPr>
              <a:defRPr/>
            </a:pPr>
            <a:r>
              <a:rPr lang="ru-RU" sz="2200" dirty="0" smtClean="0">
                <a:latin typeface="Times New Roman" pitchFamily="18" charset="0"/>
              </a:rPr>
              <a:t>Внесение изменений и дополнений  в решение о местном бюджете;</a:t>
            </a:r>
          </a:p>
          <a:p>
            <a:pPr>
              <a:defRPr/>
            </a:pPr>
            <a:r>
              <a:rPr lang="ru-RU" sz="2200" dirty="0" smtClean="0">
                <a:latin typeface="Times New Roman" pitchFamily="18" charset="0"/>
              </a:rPr>
              <a:t>Исполнение местного бюджета.</a:t>
            </a:r>
            <a:endParaRPr lang="ru-RU" sz="2200" dirty="0" smtClean="0"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0036" y="556920"/>
            <a:ext cx="100334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</a:rPr>
              <a:t>Бюджетный процесс в </a:t>
            </a:r>
            <a:r>
              <a:rPr lang="ru-RU" dirty="0" err="1">
                <a:latin typeface="Times New Roman" pitchFamily="18" charset="0"/>
              </a:rPr>
              <a:t>Казском</a:t>
            </a:r>
            <a:r>
              <a:rPr lang="ru-RU" dirty="0">
                <a:latin typeface="Times New Roman" pitchFamily="18" charset="0"/>
              </a:rPr>
              <a:t> городском поселении– регламентируемая законодательством Российской Федерации деятельность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50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32904" y="457141"/>
            <a:ext cx="3711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itchFamily="18" charset="0"/>
              </a:rPr>
              <a:t>Что такое бюджет?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3911" y="1041916"/>
            <a:ext cx="107537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latin typeface="Times New Roman" pitchFamily="18" charset="0"/>
              </a:rPr>
              <a:t>Бюджет </a:t>
            </a:r>
            <a:r>
              <a:rPr lang="ru-RU" sz="2000" dirty="0">
                <a:latin typeface="Times New Roman" pitchFamily="18" charset="0"/>
              </a:rPr>
              <a:t>– важнейший инструмент регулирования экономики. В нем отражены цели развития общества и запланированы расходы для их достижения.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</a:rPr>
              <a:t>Кроме того, бюджет – это обязательный для исполнения закон, являющийся основой системы контроля за сбором и эффективным расходованием бюджетных средств</a:t>
            </a:r>
            <a:r>
              <a:rPr lang="en-US" sz="2000" u="sng" dirty="0">
                <a:latin typeface="Times New Roman" pitchFamily="18" charset="0"/>
              </a:rPr>
              <a:t>.</a:t>
            </a:r>
            <a:endParaRPr lang="ru-RU" sz="2000" dirty="0"/>
          </a:p>
        </p:txBody>
      </p:sp>
      <p:pic>
        <p:nvPicPr>
          <p:cNvPr id="6" name="Picture 7" descr="бюдж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911" y="2657474"/>
            <a:ext cx="48768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7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8861" y="2657474"/>
            <a:ext cx="5191126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588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6349" y="593148"/>
            <a:ext cx="99155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</a:rPr>
              <a:t>Чтобы понять, как устроен бюджет, </a:t>
            </a:r>
            <a:endParaRPr lang="ru-RU" sz="2800" b="1" dirty="0" smtClean="0">
              <a:latin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</a:rPr>
              <a:t>сравним </a:t>
            </a:r>
            <a:r>
              <a:rPr lang="ru-RU" sz="2800" b="1" dirty="0">
                <a:latin typeface="Times New Roman" pitchFamily="18" charset="0"/>
              </a:rPr>
              <a:t>его с бюджетом отдельной семьи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475" y="1774728"/>
            <a:ext cx="10201274" cy="406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 любой семьи делится на две части – 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доходы и расходы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939157464"/>
              </p:ext>
            </p:extLst>
          </p:nvPr>
        </p:nvGraphicFramePr>
        <p:xfrm>
          <a:off x="866775" y="2466504"/>
          <a:ext cx="10467974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Группа 40"/>
          <p:cNvGrpSpPr>
            <a:grpSpLocks/>
          </p:cNvGrpSpPr>
          <p:nvPr/>
        </p:nvGrpSpPr>
        <p:grpSpPr bwMode="auto">
          <a:xfrm>
            <a:off x="1947863" y="4672013"/>
            <a:ext cx="8863012" cy="928687"/>
            <a:chOff x="1571604" y="4357694"/>
            <a:chExt cx="6429420" cy="928694"/>
          </a:xfrm>
        </p:grpSpPr>
        <p:sp>
          <p:nvSpPr>
            <p:cNvPr id="11" name="Минус 10"/>
            <p:cNvSpPr/>
            <p:nvPr/>
          </p:nvSpPr>
          <p:spPr>
            <a:xfrm>
              <a:off x="1571604" y="4357694"/>
              <a:ext cx="571504" cy="428628"/>
            </a:xfrm>
            <a:prstGeom prst="mathMinus">
              <a:avLst/>
            </a:prstGeom>
            <a:solidFill>
              <a:srgbClr val="FFC0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dirty="0"/>
            </a:p>
          </p:txBody>
        </p:sp>
        <p:sp>
          <p:nvSpPr>
            <p:cNvPr id="12" name="TextBox 34"/>
            <p:cNvSpPr txBox="1">
              <a:spLocks noChangeArrowheads="1"/>
            </p:cNvSpPr>
            <p:nvPr/>
          </p:nvSpPr>
          <p:spPr bwMode="auto">
            <a:xfrm>
              <a:off x="2357422" y="4357694"/>
              <a:ext cx="56436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Дефицит (расходы больше доходов)</a:t>
              </a:r>
            </a:p>
          </p:txBody>
        </p:sp>
        <p:sp>
          <p:nvSpPr>
            <p:cNvPr id="13" name="Плюс 12"/>
            <p:cNvSpPr/>
            <p:nvPr/>
          </p:nvSpPr>
          <p:spPr>
            <a:xfrm>
              <a:off x="1571604" y="4857760"/>
              <a:ext cx="571504" cy="428628"/>
            </a:xfrm>
            <a:prstGeom prst="mathPlus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dirty="0"/>
            </a:p>
          </p:txBody>
        </p:sp>
        <p:sp>
          <p:nvSpPr>
            <p:cNvPr id="14" name="TextBox 36"/>
            <p:cNvSpPr txBox="1">
              <a:spLocks noChangeArrowheads="1"/>
            </p:cNvSpPr>
            <p:nvPr/>
          </p:nvSpPr>
          <p:spPr bwMode="auto">
            <a:xfrm>
              <a:off x="2357422" y="4857760"/>
              <a:ext cx="56436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Профицит (доходы больше расходов)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136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4599" y="982446"/>
            <a:ext cx="7500937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бюджета – безвозмездные и безвозвратные поступления денежных средств в бюджет.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0549" y="413926"/>
            <a:ext cx="1697035" cy="201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4167160" y="403666"/>
            <a:ext cx="3929090" cy="523220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66850" y="2952441"/>
            <a:ext cx="2524915" cy="571500"/>
          </a:xfrm>
          <a:prstGeom prst="rect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Налоговые доходы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884738" y="2942916"/>
            <a:ext cx="2523325" cy="5715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Неналоговые доходы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247074" y="2960689"/>
            <a:ext cx="2471736" cy="571500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Безвозмездные поступления</a:t>
            </a:r>
          </a:p>
        </p:txBody>
      </p:sp>
      <p:grpSp>
        <p:nvGrpSpPr>
          <p:cNvPr id="22539" name="Группа 21"/>
          <p:cNvGrpSpPr>
            <a:grpSpLocks/>
          </p:cNvGrpSpPr>
          <p:nvPr/>
        </p:nvGrpSpPr>
        <p:grpSpPr bwMode="auto">
          <a:xfrm>
            <a:off x="3514725" y="2672378"/>
            <a:ext cx="5646738" cy="214313"/>
            <a:chOff x="1570810" y="2071678"/>
            <a:chExt cx="5645984" cy="215108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1572398" y="2071678"/>
              <a:ext cx="5642808" cy="159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1464049" y="2178439"/>
              <a:ext cx="215108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4037044" y="2178439"/>
              <a:ext cx="215108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7108446" y="2178439"/>
              <a:ext cx="215108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40" name="Группа 27"/>
          <p:cNvGrpSpPr>
            <a:grpSpLocks/>
          </p:cNvGrpSpPr>
          <p:nvPr/>
        </p:nvGrpSpPr>
        <p:grpSpPr bwMode="auto">
          <a:xfrm rot="-5400000">
            <a:off x="-343693" y="4725194"/>
            <a:ext cx="3429000" cy="214313"/>
            <a:chOff x="1570810" y="2071678"/>
            <a:chExt cx="5645984" cy="215108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1589107" y="2071677"/>
              <a:ext cx="5643369" cy="159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1482860" y="2177925"/>
              <a:ext cx="215108" cy="2613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4054919" y="2177925"/>
              <a:ext cx="215108" cy="2613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7126230" y="2177924"/>
              <a:ext cx="215108" cy="2615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41" name="Группа 32"/>
          <p:cNvGrpSpPr>
            <a:grpSpLocks/>
          </p:cNvGrpSpPr>
          <p:nvPr/>
        </p:nvGrpSpPr>
        <p:grpSpPr bwMode="auto">
          <a:xfrm rot="-5400000">
            <a:off x="3036894" y="4739483"/>
            <a:ext cx="3429000" cy="214312"/>
            <a:chOff x="1570810" y="2071678"/>
            <a:chExt cx="5645984" cy="215108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>
              <a:off x="1589109" y="2071679"/>
              <a:ext cx="5643369" cy="1593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1482861" y="2177925"/>
              <a:ext cx="215108" cy="2613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4054920" y="2177925"/>
              <a:ext cx="215108" cy="2613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7126231" y="2177925"/>
              <a:ext cx="215108" cy="2615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42" name="Группа 37"/>
          <p:cNvGrpSpPr>
            <a:grpSpLocks/>
          </p:cNvGrpSpPr>
          <p:nvPr/>
        </p:nvGrpSpPr>
        <p:grpSpPr bwMode="auto">
          <a:xfrm rot="-5400000">
            <a:off x="6429393" y="4761707"/>
            <a:ext cx="3357563" cy="215900"/>
            <a:chOff x="1570810" y="2071678"/>
            <a:chExt cx="5645984" cy="215108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>
              <a:off x="1552125" y="2071678"/>
              <a:ext cx="5643314" cy="1581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1465383" y="2167616"/>
              <a:ext cx="213526" cy="267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4018756" y="2178441"/>
              <a:ext cx="213526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7108697" y="2177106"/>
              <a:ext cx="213526" cy="267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Прямоугольник 45"/>
          <p:cNvSpPr/>
          <p:nvPr/>
        </p:nvSpPr>
        <p:spPr>
          <a:xfrm>
            <a:off x="1458117" y="3673480"/>
            <a:ext cx="2533648" cy="2860671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5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налог на прибыль организаций;</a:t>
            </a:r>
          </a:p>
          <a:p>
            <a:pPr>
              <a:defRPr/>
            </a:pPr>
            <a:r>
              <a:rPr lang="ru-RU" sz="15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налог на доходы физических лиц;</a:t>
            </a:r>
          </a:p>
          <a:p>
            <a:pPr>
              <a:defRPr/>
            </a:pPr>
            <a:r>
              <a:rPr lang="ru-RU" sz="15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налог на имущество организаций;</a:t>
            </a:r>
          </a:p>
          <a:p>
            <a:pPr>
              <a:defRPr/>
            </a:pPr>
            <a:r>
              <a:rPr lang="ru-RU" sz="15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- иные налоговые доходы.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918864" y="3703641"/>
            <a:ext cx="2455074" cy="2843210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5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доходы от использования государственного имущества;</a:t>
            </a:r>
          </a:p>
          <a:p>
            <a:pPr>
              <a:defRPr/>
            </a:pPr>
            <a:r>
              <a:rPr lang="ru-RU" sz="15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доходы от платных услуг;</a:t>
            </a:r>
          </a:p>
          <a:p>
            <a:pPr>
              <a:defRPr/>
            </a:pPr>
            <a:r>
              <a:rPr lang="ru-RU" sz="15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штрафы за нарушения законодательства о налогах и сборах;</a:t>
            </a:r>
          </a:p>
          <a:p>
            <a:pPr>
              <a:defRPr/>
            </a:pPr>
            <a:r>
              <a:rPr lang="ru-RU" sz="15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иные неналоговые доходы.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8247073" y="3703641"/>
            <a:ext cx="2471737" cy="2855909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из федерального бюджета (</a:t>
            </a:r>
            <a:r>
              <a:rPr lang="ru-RU" sz="1200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дотации, субсидии, субвенции, </a:t>
            </a:r>
          </a:p>
          <a:p>
            <a:pPr>
              <a:defRPr/>
            </a:pPr>
            <a:r>
              <a:rPr lang="ru-RU" sz="1200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</a:t>
            </a:r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defRPr/>
            </a:pPr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безвозмездные поступления от других бюджетов бюджетной системы (</a:t>
            </a:r>
            <a:r>
              <a:rPr lang="ru-RU" sz="1200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Пенсионный фонд РФ, ФСС РФ);</a:t>
            </a:r>
          </a:p>
          <a:p>
            <a:pPr>
              <a:defRPr/>
            </a:pPr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безвозмездные поступления от государственных организаций.</a:t>
            </a:r>
            <a:endParaRPr lang="ru-RU" sz="1200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3"/>
          <p:cNvSpPr txBox="1"/>
          <p:nvPr/>
        </p:nvSpPr>
        <p:spPr>
          <a:xfrm>
            <a:off x="2501899" y="1856093"/>
            <a:ext cx="7500937" cy="646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dirty="0"/>
              <a:t>Доходы бюджета любого уровня состоят из налоговых и неналоговых доходов, а также безвозмездных поступлений</a:t>
            </a:r>
          </a:p>
        </p:txBody>
      </p:sp>
    </p:spTree>
    <p:extLst>
      <p:ext uri="{BB962C8B-B14F-4D97-AF65-F5344CB8AC3E}">
        <p14:creationId xmlns:p14="http://schemas.microsoft.com/office/powerpoint/2010/main" val="177726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452070"/>
              </p:ext>
            </p:extLst>
          </p:nvPr>
        </p:nvGraphicFramePr>
        <p:xfrm>
          <a:off x="592667" y="1662065"/>
          <a:ext cx="10878897" cy="3961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6276">
                  <a:extLst>
                    <a:ext uri="{9D8B030D-6E8A-4147-A177-3AD203B41FA5}">
                      <a16:colId xmlns:a16="http://schemas.microsoft.com/office/drawing/2014/main" val="1304407134"/>
                    </a:ext>
                  </a:extLst>
                </a:gridCol>
                <a:gridCol w="2466919">
                  <a:extLst>
                    <a:ext uri="{9D8B030D-6E8A-4147-A177-3AD203B41FA5}">
                      <a16:colId xmlns:a16="http://schemas.microsoft.com/office/drawing/2014/main" val="2233697634"/>
                    </a:ext>
                  </a:extLst>
                </a:gridCol>
                <a:gridCol w="2793076">
                  <a:extLst>
                    <a:ext uri="{9D8B030D-6E8A-4147-A177-3AD203B41FA5}">
                      <a16:colId xmlns:a16="http://schemas.microsoft.com/office/drawing/2014/main" val="3974054459"/>
                    </a:ext>
                  </a:extLst>
                </a:gridCol>
                <a:gridCol w="2302626">
                  <a:extLst>
                    <a:ext uri="{9D8B030D-6E8A-4147-A177-3AD203B41FA5}">
                      <a16:colId xmlns:a16="http://schemas.microsoft.com/office/drawing/2014/main" val="2652158744"/>
                    </a:ext>
                  </a:extLst>
                </a:gridCol>
              </a:tblGrid>
              <a:tr h="54342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3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 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4937894"/>
                  </a:ext>
                </a:extLst>
              </a:tr>
              <a:tr h="619865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effectLst/>
                          <a:latin typeface="+mn-lt"/>
                        </a:rPr>
                        <a:t>(план)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0" dirty="0" smtClean="0">
                          <a:effectLst/>
                          <a:latin typeface="+mn-lt"/>
                        </a:rPr>
                        <a:t>(исполнение)</a:t>
                      </a:r>
                      <a:endParaRPr lang="ru-RU" sz="36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+mn-lt"/>
                        </a:rPr>
                        <a:t>%</a:t>
                      </a:r>
                      <a:endParaRPr lang="ru-RU" sz="36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9608256"/>
                  </a:ext>
                </a:extLst>
              </a:tr>
              <a:tr h="2482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ОБЩИЙ ОБЪЕМ ДОХОДОВ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</a:rPr>
                        <a:t>31 </a:t>
                      </a:r>
                      <a:r>
                        <a:rPr lang="ru-RU" sz="4400" dirty="0" smtClean="0">
                          <a:effectLst/>
                        </a:rPr>
                        <a:t>795,5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31 553,4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5742127"/>
                  </a:ext>
                </a:extLst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524125" y="307848"/>
            <a:ext cx="8652164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Исполнение</a:t>
            </a:r>
            <a:r>
              <a:rPr kumimoji="0" lang="ru-RU" alt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доходам бюджета </a:t>
            </a:r>
            <a:r>
              <a:rPr kumimoji="0" lang="ru-RU" altLang="ru-RU" sz="3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Казского</a:t>
            </a:r>
            <a:r>
              <a:rPr kumimoji="0" lang="ru-RU" alt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городского поселения за 2021 год (</a:t>
            </a:r>
            <a:r>
              <a:rPr kumimoji="0" lang="ru-RU" altLang="ru-RU" sz="3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тыс.руб</a:t>
            </a:r>
            <a:r>
              <a:rPr kumimoji="0" lang="ru-RU" alt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4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909957"/>
              </p:ext>
            </p:extLst>
          </p:nvPr>
        </p:nvGraphicFramePr>
        <p:xfrm>
          <a:off x="482602" y="963590"/>
          <a:ext cx="11209867" cy="5793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8065">
                  <a:extLst>
                    <a:ext uri="{9D8B030D-6E8A-4147-A177-3AD203B41FA5}">
                      <a16:colId xmlns:a16="http://schemas.microsoft.com/office/drawing/2014/main" val="1847657581"/>
                    </a:ext>
                  </a:extLst>
                </a:gridCol>
                <a:gridCol w="2599267">
                  <a:extLst>
                    <a:ext uri="{9D8B030D-6E8A-4147-A177-3AD203B41FA5}">
                      <a16:colId xmlns:a16="http://schemas.microsoft.com/office/drawing/2014/main" val="2494523404"/>
                    </a:ext>
                  </a:extLst>
                </a:gridCol>
                <a:gridCol w="2404532">
                  <a:extLst>
                    <a:ext uri="{9D8B030D-6E8A-4147-A177-3AD203B41FA5}">
                      <a16:colId xmlns:a16="http://schemas.microsoft.com/office/drawing/2014/main" val="1254903614"/>
                    </a:ext>
                  </a:extLst>
                </a:gridCol>
                <a:gridCol w="1778003">
                  <a:extLst>
                    <a:ext uri="{9D8B030D-6E8A-4147-A177-3AD203B41FA5}">
                      <a16:colId xmlns:a16="http://schemas.microsoft.com/office/drawing/2014/main" val="68169029"/>
                    </a:ext>
                  </a:extLst>
                </a:gridCol>
              </a:tblGrid>
              <a:tr h="543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effectLst/>
                        </a:rPr>
                        <a:t>исполнение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3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extLst>
                  <a:ext uri="{0D108BD9-81ED-4DB2-BD59-A6C34878D82A}">
                    <a16:rowId xmlns:a16="http://schemas.microsoft.com/office/drawing/2014/main" val="1883201241"/>
                  </a:ext>
                </a:extLst>
              </a:tr>
              <a:tr h="521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НДФЛ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8 </a:t>
                      </a:r>
                      <a:r>
                        <a:rPr lang="ru-RU" sz="3200" dirty="0" smtClean="0">
                          <a:effectLst/>
                        </a:rPr>
                        <a:t>988,6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8 </a:t>
                      </a:r>
                      <a:r>
                        <a:rPr lang="ru-RU" sz="3200" dirty="0" smtClean="0">
                          <a:effectLst/>
                        </a:rPr>
                        <a:t>758,0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extLst>
                  <a:ext uri="{0D108BD9-81ED-4DB2-BD59-A6C34878D82A}">
                    <a16:rowId xmlns:a16="http://schemas.microsoft.com/office/drawing/2014/main" val="660772823"/>
                  </a:ext>
                </a:extLst>
              </a:tr>
              <a:tr h="521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АКЦИЗЫ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2 </a:t>
                      </a:r>
                      <a:r>
                        <a:rPr lang="ru-RU" sz="3200" dirty="0" smtClean="0">
                          <a:effectLst/>
                        </a:rPr>
                        <a:t>385,0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2</a:t>
                      </a:r>
                      <a:r>
                        <a:rPr lang="ru-RU" sz="3200" baseline="0" dirty="0" smtClean="0">
                          <a:effectLst/>
                        </a:rPr>
                        <a:t> 376</a:t>
                      </a:r>
                      <a:r>
                        <a:rPr lang="ru-RU" sz="3200" dirty="0" smtClean="0">
                          <a:effectLst/>
                        </a:rPr>
                        <a:t>,0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extLst>
                  <a:ext uri="{0D108BD9-81ED-4DB2-BD59-A6C34878D82A}">
                    <a16:rowId xmlns:a16="http://schemas.microsoft.com/office/drawing/2014/main" val="2244328855"/>
                  </a:ext>
                </a:extLst>
              </a:tr>
              <a:tr h="521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НАЛОГ НА ИМУЩЕСТВО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315,6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315,0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extLst>
                  <a:ext uri="{0D108BD9-81ED-4DB2-BD59-A6C34878D82A}">
                    <a16:rowId xmlns:a16="http://schemas.microsoft.com/office/drawing/2014/main" val="410544890"/>
                  </a:ext>
                </a:extLst>
              </a:tr>
              <a:tr h="1043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ТРАНСПОРТНЫЙ НАЛОГ </a:t>
                      </a:r>
                      <a:endParaRPr lang="ru-RU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(</a:t>
                      </a:r>
                      <a:r>
                        <a:rPr lang="ru-RU" sz="2800" dirty="0">
                          <a:effectLst/>
                        </a:rPr>
                        <a:t>ФЛ / ЮЛ)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104,3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(98 </a:t>
                      </a:r>
                      <a:r>
                        <a:rPr lang="ru-RU" sz="3200" dirty="0">
                          <a:effectLst/>
                        </a:rPr>
                        <a:t>/ </a:t>
                      </a:r>
                      <a:r>
                        <a:rPr lang="ru-RU" sz="3200" dirty="0" smtClean="0">
                          <a:effectLst/>
                        </a:rPr>
                        <a:t>6,3)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104,3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 (98 </a:t>
                      </a:r>
                      <a:r>
                        <a:rPr lang="ru-RU" sz="3200" dirty="0">
                          <a:effectLst/>
                        </a:rPr>
                        <a:t>/ </a:t>
                      </a:r>
                      <a:r>
                        <a:rPr lang="ru-RU" sz="3200" dirty="0" smtClean="0">
                          <a:effectLst/>
                        </a:rPr>
                        <a:t>6,3)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extLst>
                  <a:ext uri="{0D108BD9-81ED-4DB2-BD59-A6C34878D82A}">
                    <a16:rowId xmlns:a16="http://schemas.microsoft.com/office/drawing/2014/main" val="3927519626"/>
                  </a:ext>
                </a:extLst>
              </a:tr>
              <a:tr h="1043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ЗЕМЕЛЬНЫЙ НАЛОГ </a:t>
                      </a:r>
                      <a:endParaRPr lang="ru-RU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(</a:t>
                      </a:r>
                      <a:r>
                        <a:rPr lang="ru-RU" sz="2800" dirty="0">
                          <a:effectLst/>
                        </a:rPr>
                        <a:t>ФЛ / ЮЛ)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15 </a:t>
                      </a:r>
                      <a:r>
                        <a:rPr lang="ru-RU" sz="3200" dirty="0" smtClean="0">
                          <a:effectLst/>
                        </a:rPr>
                        <a:t>073,1</a:t>
                      </a:r>
                      <a:endParaRPr lang="ru-RU" sz="3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(</a:t>
                      </a:r>
                      <a:r>
                        <a:rPr lang="ru-RU" sz="3200" dirty="0" smtClean="0">
                          <a:effectLst/>
                        </a:rPr>
                        <a:t>175 </a:t>
                      </a:r>
                      <a:r>
                        <a:rPr lang="ru-RU" sz="3200" dirty="0">
                          <a:effectLst/>
                        </a:rPr>
                        <a:t>/ </a:t>
                      </a:r>
                      <a:r>
                        <a:rPr lang="ru-RU" sz="3200" dirty="0" smtClean="0">
                          <a:effectLst/>
                        </a:rPr>
                        <a:t>14898)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15 </a:t>
                      </a:r>
                      <a:r>
                        <a:rPr lang="ru-RU" sz="3200" dirty="0" smtClean="0">
                          <a:effectLst/>
                        </a:rPr>
                        <a:t>072,0</a:t>
                      </a:r>
                      <a:endParaRPr lang="ru-RU" sz="3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(</a:t>
                      </a:r>
                      <a:r>
                        <a:rPr lang="ru-RU" sz="3200" dirty="0" smtClean="0">
                          <a:effectLst/>
                        </a:rPr>
                        <a:t>175 </a:t>
                      </a:r>
                      <a:r>
                        <a:rPr lang="ru-RU" sz="3200" dirty="0">
                          <a:effectLst/>
                        </a:rPr>
                        <a:t>/ </a:t>
                      </a:r>
                      <a:r>
                        <a:rPr lang="ru-RU" sz="3200" dirty="0" smtClean="0">
                          <a:effectLst/>
                        </a:rPr>
                        <a:t>14897)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extLst>
                  <a:ext uri="{0D108BD9-81ED-4DB2-BD59-A6C34878D82A}">
                    <a16:rowId xmlns:a16="http://schemas.microsoft.com/office/drawing/2014/main" val="3922674927"/>
                  </a:ext>
                </a:extLst>
              </a:tr>
              <a:tr h="521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ГОСПОШЛИНА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32,0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31,9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extLst>
                  <a:ext uri="{0D108BD9-81ED-4DB2-BD59-A6C34878D82A}">
                    <a16:rowId xmlns:a16="http://schemas.microsoft.com/office/drawing/2014/main" val="2598666930"/>
                  </a:ext>
                </a:extLst>
              </a:tr>
              <a:tr h="713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ИТОГО НАЛОГОВЫЕ ДОХОДЫ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</a:rPr>
                        <a:t>26</a:t>
                      </a:r>
                      <a:r>
                        <a:rPr lang="ru-RU" sz="4000" b="1" baseline="0" dirty="0" smtClean="0">
                          <a:effectLst/>
                        </a:rPr>
                        <a:t> 898,6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</a:rPr>
                        <a:t>26 </a:t>
                      </a:r>
                      <a:r>
                        <a:rPr lang="ru-RU" sz="4000" b="1" dirty="0" smtClean="0">
                          <a:effectLst/>
                        </a:rPr>
                        <a:t>657,0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4" marR="55454" marT="0" marB="0"/>
                </a:tc>
                <a:extLst>
                  <a:ext uri="{0D108BD9-81ED-4DB2-BD59-A6C34878D82A}">
                    <a16:rowId xmlns:a16="http://schemas.microsoft.com/office/drawing/2014/main" val="324349305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21001" y="72762"/>
            <a:ext cx="12068704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Налоговые и неналоговые доходы бюджета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НАЛОГОВЫЕ ДОХОДЫ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30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1247</Words>
  <Application>Microsoft Office PowerPoint</Application>
  <PresentationFormat>Широкоэкранный</PresentationFormat>
  <Paragraphs>414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Georgia</vt:lpstr>
      <vt:lpstr>Times New Roman</vt:lpstr>
      <vt:lpstr>Trebuchet MS</vt:lpstr>
      <vt:lpstr>Wingdings</vt:lpstr>
      <vt:lpstr>Тема Office</vt:lpstr>
      <vt:lpstr>Презентация PowerPoint</vt:lpstr>
      <vt:lpstr>Презентация PowerPoint</vt:lpstr>
      <vt:lpstr>ОСНОВНЫЕ СОЦИАЛЬНО-ЭКОНОМИЧЕСКИЕ ПОКАЗАТЕЛИ ЗА 2021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 Казского городского поселения  на 2022год и плановый период 2023 и 2024гг.</dc:title>
  <dc:creator>Пользователь</dc:creator>
  <cp:lastModifiedBy>Пользователь</cp:lastModifiedBy>
  <cp:revision>97</cp:revision>
  <cp:lastPrinted>2022-03-15T04:23:45Z</cp:lastPrinted>
  <dcterms:created xsi:type="dcterms:W3CDTF">2021-12-16T09:07:09Z</dcterms:created>
  <dcterms:modified xsi:type="dcterms:W3CDTF">2022-05-12T04:25:12Z</dcterms:modified>
</cp:coreProperties>
</file>