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sldIdLst>
    <p:sldId id="256" r:id="rId2"/>
    <p:sldId id="278" r:id="rId3"/>
    <p:sldId id="268" r:id="rId4"/>
    <p:sldId id="258" r:id="rId5"/>
    <p:sldId id="270" r:id="rId6"/>
    <p:sldId id="269" r:id="rId7"/>
    <p:sldId id="274" r:id="rId8"/>
    <p:sldId id="271" r:id="rId9"/>
    <p:sldId id="279" r:id="rId10"/>
    <p:sldId id="276" r:id="rId11"/>
    <p:sldId id="262" r:id="rId12"/>
    <p:sldId id="263" r:id="rId13"/>
    <p:sldId id="264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3300"/>
    <a:srgbClr val="66FF33"/>
    <a:srgbClr val="990099"/>
    <a:srgbClr val="FF00FF"/>
    <a:srgbClr val="FF0066"/>
    <a:srgbClr val="0000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0" autoAdjust="0"/>
  </p:normalViewPr>
  <p:slideViewPr>
    <p:cSldViewPr>
      <p:cViewPr>
        <p:scale>
          <a:sx n="53" d="100"/>
          <a:sy n="53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 (тыс. руб.)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3002206104084"/>
          <c:y val="0.25364943801236484"/>
          <c:w val="0.70011291929281438"/>
          <c:h val="0.61958765145030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(тыс. руб.)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8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4.2606668820177773E-2"/>
                  <c:y val="-6.74647261415398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7934,0 налоги на прибыль, НДФЛ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210503688198977E-2"/>
                  <c:y val="1.135046027749655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1957,9</a:t>
                    </a:r>
                    <a:r>
                      <a:rPr lang="ru-RU" sz="1199" baseline="0" dirty="0" smtClean="0"/>
                      <a:t> доходы от уплаты акцизов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35603140267326E-2"/>
                  <c:y val="-8.92095713934758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23212 </a:t>
                    </a:r>
                    <a:r>
                      <a:rPr lang="ru-RU" sz="1199" baseline="0" dirty="0" smtClean="0"/>
                      <a:t>Имущественные налоги (налог на землю, налог на имущество)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074835755877736E-2"/>
                  <c:y val="7.648641543740836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25,0</a:t>
                    </a:r>
                    <a:r>
                      <a:rPr lang="ru-RU" sz="1199" baseline="0" dirty="0" smtClean="0"/>
                      <a:t> государственная пошлина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4302906586476386E-2"/>
                  <c:y val="-5.995343240422425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smtClean="0"/>
                      <a:t>20</a:t>
                    </a:r>
                    <a:r>
                      <a:rPr lang="ru-RU" sz="1199" baseline="0" smtClean="0"/>
                      <a:t>  Доходы от продажи земельных участков</a:t>
                    </a:r>
                    <a:endParaRPr lang="ru-RU" sz="120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147790301544458E-2"/>
                  <c:y val="-0.2145870724849038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3,0</a:t>
                    </a:r>
                    <a:r>
                      <a:rPr lang="ru-RU" sz="1199" baseline="0" dirty="0" smtClean="0"/>
                      <a:t> Прочие поступления от денежных взысканий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59912367346672"/>
                  <c:y val="-4.902761195547912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6162,4</a:t>
                    </a:r>
                    <a:r>
                      <a:rPr lang="ru-RU" sz="1199" baseline="0" dirty="0" smtClean="0"/>
                      <a:t> безвозмездные поступления от других бюджетов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82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Налоги на прибыль. доходы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Прочие поступления от денежных взысканий (штрафов) и иных сумм в возмещение ущерба, зачисляемые в бюджеты городских поселений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6910</c:v>
                </c:pt>
                <c:pt idx="1">
                  <c:v>1523</c:v>
                </c:pt>
                <c:pt idx="2">
                  <c:v>23476</c:v>
                </c:pt>
                <c:pt idx="3">
                  <c:v>26</c:v>
                </c:pt>
                <c:pt idx="4">
                  <c:v>218</c:v>
                </c:pt>
                <c:pt idx="5">
                  <c:v>20</c:v>
                </c:pt>
                <c:pt idx="6">
                  <c:v>10</c:v>
                </c:pt>
                <c:pt idx="7">
                  <c:v>5174.2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C237C-16BE-4250-AFAD-F35D47F5C7A7}" type="presOf" srcId="{ADB1419B-AC29-439A-9A52-52A4D8AD4433}" destId="{A84245DF-C8CC-47D2-83AC-15EF153255E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ED88ADC-2804-47A9-B1C6-88292282869B}" type="presOf" srcId="{6CD1DB72-7F8F-4E2A-A00A-E83DF7CE947F}" destId="{22696057-B287-4EFB-96CD-3F248CB196C8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CD3C5BE6-3F9F-4787-83BA-22BBE8810B5A}" type="presOf" srcId="{4E7CB679-5A70-4D19-B9FE-B35165ACC3D3}" destId="{32775538-2AC3-4373-B014-5A44732CBC7F}" srcOrd="0" destOrd="0" presId="urn:microsoft.com/office/officeart/2005/8/layout/equation1"/>
    <dgm:cxn modelId="{7DE1FED2-BBA8-4C55-8E02-449CDDC1BA1F}" type="presOf" srcId="{D36948F7-83BC-4220-85A0-DE21D57BD41D}" destId="{1816D16A-814C-4C22-A6CC-12105B3989BB}" srcOrd="0" destOrd="0" presId="urn:microsoft.com/office/officeart/2005/8/layout/equation1"/>
    <dgm:cxn modelId="{F5571108-2A51-45C5-A5AD-EEF27A3F7622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5F19968E-F718-4480-977A-791D9C3F8EEE}" type="presOf" srcId="{FEA73179-04A7-4795-AF97-EAF1F3F2AA68}" destId="{4B955819-9EB5-4C61-BE5E-7CE7027DF3F0}" srcOrd="0" destOrd="0" presId="urn:microsoft.com/office/officeart/2005/8/layout/equation1"/>
    <dgm:cxn modelId="{614F2DC5-BB86-477D-AA14-AF1B07F9D383}" type="presParOf" srcId="{22696057-B287-4EFB-96CD-3F248CB196C8}" destId="{7FAC88BC-C8FF-402F-AB2A-11AC4BBF48B7}" srcOrd="0" destOrd="0" presId="urn:microsoft.com/office/officeart/2005/8/layout/equation1"/>
    <dgm:cxn modelId="{C7711A36-30BD-4DCB-BBF7-CF4B23B1736E}" type="presParOf" srcId="{22696057-B287-4EFB-96CD-3F248CB196C8}" destId="{2E3F7D03-16FC-4BE4-943C-EE4202A7666A}" srcOrd="1" destOrd="0" presId="urn:microsoft.com/office/officeart/2005/8/layout/equation1"/>
    <dgm:cxn modelId="{DE970659-9A69-4E07-B122-8DE9F9E8A7D3}" type="presParOf" srcId="{22696057-B287-4EFB-96CD-3F248CB196C8}" destId="{1816D16A-814C-4C22-A6CC-12105B3989BB}" srcOrd="2" destOrd="0" presId="urn:microsoft.com/office/officeart/2005/8/layout/equation1"/>
    <dgm:cxn modelId="{863D60F4-4849-434C-92B5-69CD93B67CA4}" type="presParOf" srcId="{22696057-B287-4EFB-96CD-3F248CB196C8}" destId="{5A3AD51A-CA0C-4D60-85EB-AFC0F3AEFCE4}" srcOrd="3" destOrd="0" presId="urn:microsoft.com/office/officeart/2005/8/layout/equation1"/>
    <dgm:cxn modelId="{395FA55A-8C21-419F-A56C-9A99C1F84AA6}" type="presParOf" srcId="{22696057-B287-4EFB-96CD-3F248CB196C8}" destId="{32775538-2AC3-4373-B014-5A44732CBC7F}" srcOrd="4" destOrd="0" presId="urn:microsoft.com/office/officeart/2005/8/layout/equation1"/>
    <dgm:cxn modelId="{2E3635D4-C03C-4794-9968-B4CFEAE47A9D}" type="presParOf" srcId="{22696057-B287-4EFB-96CD-3F248CB196C8}" destId="{EDA2439C-BAC0-499A-8F57-8D66EBFA7D82}" srcOrd="5" destOrd="0" presId="urn:microsoft.com/office/officeart/2005/8/layout/equation1"/>
    <dgm:cxn modelId="{BB9AD2EE-CC9A-4334-A28C-E3A3F25ABC0A}" type="presParOf" srcId="{22696057-B287-4EFB-96CD-3F248CB196C8}" destId="{4B955819-9EB5-4C61-BE5E-7CE7027DF3F0}" srcOrd="6" destOrd="0" presId="urn:microsoft.com/office/officeart/2005/8/layout/equation1"/>
    <dgm:cxn modelId="{0A4D4F13-472C-46C0-BF13-1C7279B3E557}" type="presParOf" srcId="{22696057-B287-4EFB-96CD-3F248CB196C8}" destId="{EE572389-320D-4E27-B728-8E274B326BA1}" srcOrd="7" destOrd="0" presId="urn:microsoft.com/office/officeart/2005/8/layout/equation1"/>
    <dgm:cxn modelId="{091BE8F8-63B9-4C43-A43A-EAAD727B8CE2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07" y="335683"/>
          <a:ext cx="1733696" cy="90026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201" y="467524"/>
        <a:ext cx="1225908" cy="636586"/>
      </dsp:txXfrm>
    </dsp:sp>
    <dsp:sp modelId="{1816D16A-814C-4C22-A6CC-12105B3989BB}">
      <dsp:nvSpPr>
        <dsp:cNvPr id="0" name=""/>
        <dsp:cNvSpPr/>
      </dsp:nvSpPr>
      <dsp:spPr>
        <a:xfrm>
          <a:off x="1860324" y="428316"/>
          <a:ext cx="651554" cy="651554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46687" y="677470"/>
        <a:ext cx="478828" cy="153246"/>
      </dsp:txXfrm>
    </dsp:sp>
    <dsp:sp modelId="{32775538-2AC3-4373-B014-5A44732CBC7F}">
      <dsp:nvSpPr>
        <dsp:cNvPr id="0" name=""/>
        <dsp:cNvSpPr/>
      </dsp:nvSpPr>
      <dsp:spPr>
        <a:xfrm>
          <a:off x="2568993" y="348613"/>
          <a:ext cx="1667675" cy="874408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3218" y="476667"/>
        <a:ext cx="1179225" cy="618300"/>
      </dsp:txXfrm>
    </dsp:sp>
    <dsp:sp modelId="{4B955819-9EB5-4C61-BE5E-7CE7027DF3F0}">
      <dsp:nvSpPr>
        <dsp:cNvPr id="0" name=""/>
        <dsp:cNvSpPr/>
      </dsp:nvSpPr>
      <dsp:spPr>
        <a:xfrm>
          <a:off x="4327886" y="460040"/>
          <a:ext cx="651554" cy="651554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414249" y="594260"/>
        <a:ext cx="478828" cy="383114"/>
      </dsp:txXfrm>
    </dsp:sp>
    <dsp:sp modelId="{A84245DF-C8CC-47D2-83AC-15EF153255E0}">
      <dsp:nvSpPr>
        <dsp:cNvPr id="0" name=""/>
        <dsp:cNvSpPr/>
      </dsp:nvSpPr>
      <dsp:spPr>
        <a:xfrm>
          <a:off x="5070658" y="300073"/>
          <a:ext cx="1714643" cy="9714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321762" y="442344"/>
        <a:ext cx="1212435" cy="68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D3B8004-E283-4C8A-B8D4-82927EE9B668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D2B9F7-8628-4A7D-AA07-64D401F0B3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84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2E1EE2-5DE5-4127-85D5-9D2067021BF8}" type="slidenum">
              <a:rPr lang="ru-RU" sz="1200">
                <a:latin typeface="Calibri" pitchFamily="34" charset="0"/>
              </a:rPr>
              <a:pPr algn="r" eaLnBrk="1" hangingPunct="1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3628C29-14B6-4C98-9957-4EC239D4BB6C}" type="slidenum">
              <a:rPr lang="ru-RU" sz="1200">
                <a:latin typeface="Calibri" pitchFamily="34" charset="0"/>
              </a:rPr>
              <a:pPr algn="r" eaLnBrk="1" hangingPunct="1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4494877-682C-4DA8-82BD-CD5860F6E05E}" type="slidenum">
              <a:rPr lang="ru-RU" sz="1200">
                <a:latin typeface="Calibri" pitchFamily="34" charset="0"/>
              </a:rPr>
              <a:pPr algn="r" eaLnBrk="1" hangingPunct="1"/>
              <a:t>14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2DA1C4-EE1D-4026-A526-DCDFB3C3DF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8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D65F7-4EB1-4096-9A57-59192BFBF4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8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9029F-3F47-42DA-8115-D06D32FDC9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EE1D2-1643-4C50-8DF8-E24CBE2D2F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8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A802A-5DB4-4939-A242-CC3DEE9966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3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DA511-9A6F-4D07-BBE7-1BA65EA580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2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5B76A-D724-48F7-9B62-8AD87D0D18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5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61694-B772-4C90-90A2-3466ABF812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0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AEC3F-1C63-43CE-82E0-2C2A1BB33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4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9A332-3111-4EBB-8C6B-DE553A269A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5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7FAC3-E130-4255-868E-04517359C5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0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54015-0165-4343-9E10-77BDE40E7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ECA66-E073-40BD-B695-AECB9308A8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 eaLnBrk="1" hangingPunct="1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38F4E5-F26D-4E4B-ABA5-0CCA9F3BE3C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kaz.my1.ru/index/reshenija_2015_goda/0-6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_____Microsoft_Excel_97-2003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z_adm@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баннер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1"/>
            <a:ext cx="8664575" cy="4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21288"/>
            <a:ext cx="8323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Разработан на основании решения Совета народных депутатов </a:t>
            </a:r>
          </a:p>
          <a:p>
            <a:pPr algn="ctr"/>
            <a:r>
              <a:rPr lang="ru-RU" dirty="0" smtClean="0"/>
              <a:t>Казского городского поселения от 28 декабря 2015 года №21</a:t>
            </a:r>
          </a:p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admkaz.my1.ru/index/reshenija_2015_goda/0-69</a:t>
            </a:r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730" y="195471"/>
            <a:ext cx="6429420" cy="51054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по основным функциям государства</a:t>
            </a:r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57563"/>
            <a:ext cx="5000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86188"/>
            <a:ext cx="500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14813"/>
            <a:ext cx="5000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25"/>
            <a:ext cx="5000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5000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857875"/>
            <a:ext cx="5000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00250"/>
            <a:ext cx="5000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643188"/>
            <a:ext cx="5000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143250"/>
            <a:ext cx="533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86188"/>
            <a:ext cx="571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476375" y="908050"/>
            <a:ext cx="6521450" cy="660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800" b="1">
                <a:solidFill>
                  <a:schemeClr val="tx1"/>
                </a:solidFill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1563" y="2071688"/>
            <a:ext cx="2500312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Общегосударственные вопросы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42988" y="2420938"/>
            <a:ext cx="2500312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Первичный воинский учет</a:t>
            </a:r>
            <a:endParaRPr lang="ru-RU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1563" y="2786063"/>
            <a:ext cx="2500312" cy="611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100">
                <a:solidFill>
                  <a:srgbClr val="003300"/>
                </a:solidFill>
                <a:latin typeface="Times New Roman" pitchFamily="18" charset="0"/>
                <a:cs typeface="+mn-cs"/>
              </a:rPr>
              <a:t>Пожарная безопасность, гражданская оборона, предупреждение 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чрезвычайных ситуаций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6013" y="3429000"/>
            <a:ext cx="2447925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Национальная экономика</a:t>
            </a:r>
          </a:p>
        </p:txBody>
      </p:sp>
      <p:sp>
        <p:nvSpPr>
          <p:cNvPr id="14359" name="TextBox 64"/>
          <p:cNvSpPr txBox="1">
            <a:spLocks noChangeArrowheads="1"/>
          </p:cNvSpPr>
          <p:nvPr/>
        </p:nvSpPr>
        <p:spPr bwMode="auto">
          <a:xfrm>
            <a:off x="1071563" y="3786188"/>
            <a:ext cx="2500312" cy="457200"/>
          </a:xfrm>
          <a:prstGeom prst="rect">
            <a:avLst/>
          </a:prstGeom>
          <a:solidFill>
            <a:srgbClr val="FAD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4360" name="TextBox 65"/>
          <p:cNvSpPr txBox="1">
            <a:spLocks noChangeArrowheads="1"/>
          </p:cNvSpPr>
          <p:nvPr/>
        </p:nvSpPr>
        <p:spPr bwMode="auto">
          <a:xfrm>
            <a:off x="1071563" y="4214813"/>
            <a:ext cx="2500312" cy="2762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Охрана окружающей среды</a:t>
            </a:r>
          </a:p>
        </p:txBody>
      </p:sp>
      <p:sp>
        <p:nvSpPr>
          <p:cNvPr id="14361" name="TextBox 68"/>
          <p:cNvSpPr txBox="1">
            <a:spLocks noChangeArrowheads="1"/>
          </p:cNvSpPr>
          <p:nvPr/>
        </p:nvSpPr>
        <p:spPr bwMode="auto">
          <a:xfrm>
            <a:off x="1071563" y="4572000"/>
            <a:ext cx="2500312" cy="276225"/>
          </a:xfrm>
          <a:prstGeom prst="rect">
            <a:avLst/>
          </a:prstGeom>
          <a:solidFill>
            <a:srgbClr val="50B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14362" name="TextBox 69"/>
          <p:cNvSpPr txBox="1">
            <a:spLocks noChangeArrowheads="1"/>
          </p:cNvSpPr>
          <p:nvPr/>
        </p:nvSpPr>
        <p:spPr bwMode="auto">
          <a:xfrm>
            <a:off x="1071563" y="5000625"/>
            <a:ext cx="2500312" cy="276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71563" y="5500688"/>
            <a:ext cx="2500312" cy="27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Здравоохранение</a:t>
            </a:r>
          </a:p>
        </p:txBody>
      </p:sp>
      <p:sp>
        <p:nvSpPr>
          <p:cNvPr id="14364" name="Прямоугольник 72"/>
          <p:cNvSpPr>
            <a:spLocks noChangeArrowheads="1"/>
          </p:cNvSpPr>
          <p:nvPr/>
        </p:nvSpPr>
        <p:spPr bwMode="auto">
          <a:xfrm>
            <a:off x="1071563" y="5929313"/>
            <a:ext cx="2500312" cy="276225"/>
          </a:xfrm>
          <a:prstGeom prst="rect">
            <a:avLst/>
          </a:prstGeom>
          <a:solidFill>
            <a:srgbClr val="A65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572125" y="2071688"/>
            <a:ext cx="314325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Физическая культура и спорт</a:t>
            </a:r>
          </a:p>
        </p:txBody>
      </p:sp>
      <p:sp>
        <p:nvSpPr>
          <p:cNvPr id="14366" name="Прямоугольник 74"/>
          <p:cNvSpPr>
            <a:spLocks noChangeArrowheads="1"/>
          </p:cNvSpPr>
          <p:nvPr/>
        </p:nvSpPr>
        <p:spPr bwMode="auto">
          <a:xfrm>
            <a:off x="5572125" y="2643188"/>
            <a:ext cx="3143250" cy="2746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14367" name="Прямоугольник 76"/>
          <p:cNvSpPr>
            <a:spLocks noChangeArrowheads="1"/>
          </p:cNvSpPr>
          <p:nvPr/>
        </p:nvSpPr>
        <p:spPr bwMode="auto">
          <a:xfrm>
            <a:off x="5572125" y="3143250"/>
            <a:ext cx="3071813" cy="457200"/>
          </a:xfrm>
          <a:prstGeom prst="rect">
            <a:avLst/>
          </a:prstGeom>
          <a:solidFill>
            <a:srgbClr val="D49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Обслуживание государственного и </a:t>
            </a:r>
          </a:p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14368" name="Прямоугольник 77"/>
          <p:cNvSpPr>
            <a:spLocks noChangeArrowheads="1"/>
          </p:cNvSpPr>
          <p:nvPr/>
        </p:nvSpPr>
        <p:spPr bwMode="auto">
          <a:xfrm>
            <a:off x="5572125" y="3786188"/>
            <a:ext cx="3143250" cy="6397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1214446" cy="10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370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5000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04825"/>
          </a:xfrm>
        </p:spPr>
        <p:txBody>
          <a:bodyPr/>
          <a:lstStyle/>
          <a:p>
            <a:r>
              <a:rPr lang="ru-RU" altLang="ru-RU" sz="2800" smtClean="0">
                <a:effectLst/>
                <a:latin typeface="Times New Roman" pitchFamily="18" charset="0"/>
              </a:rPr>
              <a:t>Расходы Казского городского поселения</a:t>
            </a:r>
            <a:br>
              <a:rPr lang="ru-RU" altLang="ru-RU" sz="2800" smtClean="0">
                <a:effectLst/>
                <a:latin typeface="Times New Roman" pitchFamily="18" charset="0"/>
              </a:rPr>
            </a:br>
            <a:r>
              <a:rPr lang="ru-RU" altLang="ru-RU" sz="2800" smtClean="0">
                <a:effectLst/>
                <a:latin typeface="Times New Roman" pitchFamily="18" charset="0"/>
              </a:rPr>
              <a:t>на 2016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/>
        </p:nvGraphicFramePr>
        <p:xfrm>
          <a:off x="395288" y="1341438"/>
          <a:ext cx="8424862" cy="3791702"/>
        </p:xfrm>
        <a:graphic>
          <a:graphicData uri="http://schemas.openxmlformats.org/drawingml/2006/table">
            <a:tbl>
              <a:tblPr/>
              <a:tblGrid>
                <a:gridCol w="4870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5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1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Сумма,тыс.руб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Уд.вес.%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4446,0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2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5068,0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12390,9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12116,4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4420,2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39314,3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130175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>Структура расходов бюджета </a:t>
            </a:r>
            <a:b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Казского городского поселения</a:t>
            </a:r>
            <a:endParaRPr lang="ru-RU" altLang="ru-RU" dirty="0" smtClean="0">
              <a:effectLst/>
            </a:endParaRPr>
          </a:p>
        </p:txBody>
      </p:sp>
      <p:graphicFrame>
        <p:nvGraphicFramePr>
          <p:cNvPr id="17411" name="Диаграмма 4"/>
          <p:cNvGraphicFramePr>
            <a:graphicFrameLocks/>
          </p:cNvGraphicFramePr>
          <p:nvPr/>
        </p:nvGraphicFramePr>
        <p:xfrm>
          <a:off x="560388" y="1506538"/>
          <a:ext cx="8239125" cy="485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Диаграмма" r:id="rId4" imgW="8248603" imgH="4858933" progId="Excel.Chart.8">
                  <p:embed/>
                </p:oleObj>
              </mc:Choice>
              <mc:Fallback>
                <p:oleObj name="Диаграмма" r:id="rId4" imgW="8248603" imgH="4858933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506538"/>
                        <a:ext cx="8239125" cy="485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80400" cy="881063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effectLst/>
                <a:latin typeface="Times New Roman" pitchFamily="18" charset="0"/>
              </a:rPr>
              <a:t>Перечень муниципальных 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программ</a:t>
            </a:r>
            <a:r>
              <a:rPr lang="ru-RU" altLang="ru-RU" sz="2000" dirty="0" smtClean="0">
                <a:effectLst/>
                <a:latin typeface="Times New Roman" pitchFamily="18" charset="0"/>
              </a:rPr>
              <a:t/>
            </a:r>
            <a:br>
              <a:rPr lang="ru-RU" altLang="ru-RU" sz="2000" dirty="0" smtClean="0">
                <a:effectLst/>
                <a:latin typeface="Times New Roman" pitchFamily="18" charset="0"/>
              </a:rPr>
            </a:br>
            <a:r>
              <a:rPr lang="ru-RU" altLang="ru-RU" sz="2000" b="1" dirty="0" smtClean="0">
                <a:effectLst/>
                <a:latin typeface="Times New Roman" pitchFamily="18" charset="0"/>
              </a:rPr>
              <a:t>Казского городского поселения(за счет средств местного бюджета)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                              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                                          </a:t>
            </a:r>
            <a:r>
              <a:rPr lang="ru-RU" altLang="ru-RU" sz="1200" b="1" dirty="0" err="1" smtClean="0">
                <a:effectLst/>
                <a:latin typeface="Times New Roman" pitchFamily="18" charset="0"/>
              </a:rPr>
              <a:t>тыс.руб</a:t>
            </a:r>
            <a:r>
              <a:rPr lang="ru-RU" altLang="ru-RU" sz="1200" b="1" dirty="0" smtClean="0">
                <a:effectLst/>
                <a:latin typeface="Times New Roman" pitchFamily="18" charset="0"/>
              </a:rPr>
              <a:t>.</a:t>
            </a:r>
            <a:endParaRPr lang="ru-RU" altLang="ru-RU" sz="12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908050"/>
          <a:ext cx="8486775" cy="5524820"/>
        </p:xfrm>
        <a:graphic>
          <a:graphicData uri="http://schemas.openxmlformats.org/drawingml/2006/table">
            <a:tbl>
              <a:tblPr/>
              <a:tblGrid>
                <a:gridCol w="493713"/>
                <a:gridCol w="5414962"/>
                <a:gridCol w="858838"/>
                <a:gridCol w="860425"/>
                <a:gridCol w="858837"/>
              </a:tblGrid>
              <a:tr h="1587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 условий жизни населения и деятельности предприятий в Казском городском поселении  с мероприятием «Снижение рисков и смягчение последствий чрезвычайных ситуаций природного и техногенного характера».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1а.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 условий жизни населения и деятельности предприятий в Казском городском с мероприятием «Обеспечение пожарной безопасности».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6191,5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«Подготовка к зиме»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 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 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автомобильных дорог общего пользования Казского городского поселения» 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2761,4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3568,0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«Проектирование и строительство объектов»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8936,4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11959,5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98488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Казского городского поселения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16013" y="1916113"/>
            <a:ext cx="7164387" cy="48863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Местонахождение: п. Каз, ул. Победы, 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Электронный адрес: </a:t>
            </a:r>
            <a:r>
              <a:rPr lang="en-US" sz="3200" dirty="0" smtClean="0">
                <a:solidFill>
                  <a:srgbClr val="002060"/>
                </a:solidFill>
                <a:latin typeface="Trebuchet MS"/>
                <a:hlinkClick r:id="rId3"/>
              </a:rPr>
              <a:t>kaz_adm@mail.ru</a:t>
            </a: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График работы: с 8.30 до 17.30 (перерыв 12.30 – 13.30, выходной суббота, воскресенье)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Телефон 61-3-80</a:t>
            </a:r>
          </a:p>
          <a:p>
            <a:pPr fontAlgn="auto">
              <a:buClr>
                <a:srgbClr val="F14124">
                  <a:lumMod val="75000"/>
                </a:srgbClr>
              </a:buClr>
              <a:defRPr/>
            </a:pPr>
            <a:endParaRPr lang="ru-RU" dirty="0">
              <a:solidFill>
                <a:srgbClr val="212745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3375"/>
            <a:ext cx="7772400" cy="10795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БЮДЖЕТ КАЗСКОГО ГОРОДСКОГО ПОСЕЛЕНИЯ  НА 201</a:t>
            </a:r>
            <a:r>
              <a:rPr lang="en-US" sz="2400" dirty="0" smtClean="0">
                <a:latin typeface="Times New Roman" pitchFamily="18" charset="0"/>
              </a:rPr>
              <a:t>6 </a:t>
            </a:r>
            <a:r>
              <a:rPr lang="ru-RU" sz="2400" dirty="0" smtClean="0">
                <a:latin typeface="Times New Roman" pitchFamily="18" charset="0"/>
              </a:rPr>
              <a:t>ГОД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125538"/>
            <a:ext cx="7427912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1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НА 2016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229600" cy="55451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4352 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Территория  -  13,88 кв. км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sz="2000" dirty="0" smtClean="0">
                <a:latin typeface="Times New Roman" pitchFamily="18" charset="0"/>
              </a:rPr>
              <a:t>Число безработных граждан -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</a:rPr>
              <a:t>  61 человек</a:t>
            </a:r>
            <a:endParaRPr lang="ru-RU" sz="20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2,5</a:t>
            </a:r>
            <a:r>
              <a:rPr lang="en-US" sz="2000" dirty="0" smtClean="0">
                <a:latin typeface="Times New Roman" pitchFamily="18" charset="0"/>
              </a:rPr>
              <a:t> 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7489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Бюджетный процесс в Казском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0066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Составление </a:t>
            </a:r>
            <a:r>
              <a:rPr lang="ru-RU" sz="1600" dirty="0" smtClean="0">
                <a:latin typeface="Times New Roman" pitchFamily="18" charset="0"/>
              </a:rPr>
              <a:t>(ведущий специалист по экономическим вопросам) и представление проекта бюджета (Глава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latin typeface="Times New Roman" pitchFamily="18" charset="0"/>
              </a:rPr>
              <a:t>проекта бюджета (Совет народных депутатов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</a:rPr>
              <a:t>Бюджет Казского городского поселения рассматривается в двух чтениях (Совет народных депутатов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Подписание и опубликование</a:t>
            </a:r>
            <a:r>
              <a:rPr lang="ru-RU" sz="1600" dirty="0" smtClean="0">
                <a:latin typeface="Times New Roman" pitchFamily="18" charset="0"/>
              </a:rPr>
              <a:t> решения о бюджете (Глава Казского городского поселения, председатель Совета народных депутатов 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Внесение изменений и дополнений</a:t>
            </a:r>
            <a:r>
              <a:rPr lang="ru-RU" sz="1600" dirty="0" smtClean="0">
                <a:latin typeface="Times New Roman" pitchFamily="18" charset="0"/>
              </a:rPr>
              <a:t>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Исполнение </a:t>
            </a:r>
            <a:r>
              <a:rPr lang="ru-RU" sz="1600" dirty="0" smtClean="0"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ru-RU" sz="2800" smtClean="0">
                <a:latin typeface="Times New Roman" pitchFamily="18" charset="0"/>
              </a:rPr>
              <a:t>Что такое бюджет?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2376487"/>
          </a:xfrm>
        </p:spPr>
        <p:txBody>
          <a:bodyPr/>
          <a:lstStyle/>
          <a:p>
            <a:r>
              <a:rPr lang="ru-RU" sz="2000" u="sng" smtClean="0">
                <a:effectLst/>
                <a:latin typeface="Times New Roman" pitchFamily="18" charset="0"/>
              </a:rPr>
              <a:t>Бюджет </a:t>
            </a:r>
            <a:r>
              <a:rPr lang="ru-RU" sz="2000" smtClean="0">
                <a:effectLst/>
                <a:latin typeface="Times New Roman" pitchFamily="18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</a:t>
            </a:r>
            <a:r>
              <a:rPr lang="en-US" sz="2000" smtClean="0">
                <a:effectLst/>
                <a:latin typeface="Times New Roman" pitchFamily="18" charset="0"/>
              </a:rPr>
              <a:t> </a:t>
            </a:r>
            <a:r>
              <a:rPr lang="ru-RU" sz="2000" smtClean="0">
                <a:effectLst/>
                <a:latin typeface="Times New Roman" pitchFamily="18" charset="0"/>
              </a:rPr>
              <a:t>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</a:t>
            </a:r>
            <a:r>
              <a:rPr lang="en-US" sz="2000" u="sng" smtClean="0">
                <a:effectLst/>
                <a:latin typeface="Times New Roman" pitchFamily="18" charset="0"/>
              </a:rPr>
              <a:t>.</a:t>
            </a:r>
            <a:endParaRPr lang="ru-RU" sz="2000" smtClean="0">
              <a:effectLst/>
              <a:latin typeface="Times New Roman" pitchFamily="18" charset="0"/>
            </a:endParaRPr>
          </a:p>
        </p:txBody>
      </p:sp>
      <p:pic>
        <p:nvPicPr>
          <p:cNvPr id="8196" name="Picture 7" descr="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388778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464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550" y="2135188"/>
            <a:ext cx="7561263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28" y="2714620"/>
          <a:ext cx="678661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220" name="Группа 40"/>
          <p:cNvGrpSpPr>
            <a:grpSpLocks/>
          </p:cNvGrpSpPr>
          <p:nvPr/>
        </p:nvGrpSpPr>
        <p:grpSpPr bwMode="auto">
          <a:xfrm>
            <a:off x="1928813" y="4357688"/>
            <a:ext cx="6429375" cy="928687"/>
            <a:chOff x="1571604" y="4357694"/>
            <a:chExt cx="6429420" cy="928694"/>
          </a:xfrm>
        </p:grpSpPr>
        <p:sp>
          <p:nvSpPr>
            <p:cNvPr id="33" name="Минус 32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223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36" name="Плюс 35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225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468313" y="404813"/>
            <a:ext cx="8315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>
                <a:latin typeface="Times New Roman" pitchFamily="18" charset="0"/>
              </a:rPr>
              <a:t>Чтобы понять, как устроен бюджет, сравним его с бюджетом отдельной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888" y="1362075"/>
            <a:ext cx="7500937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1143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2071688"/>
            <a:ext cx="7500938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3000375"/>
            <a:ext cx="1928812" cy="5715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3000375"/>
            <a:ext cx="2143125" cy="5715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000375"/>
            <a:ext cx="2357438" cy="57150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Безвозмездные поступления</a:t>
            </a:r>
          </a:p>
        </p:txBody>
      </p:sp>
      <p:grpSp>
        <p:nvGrpSpPr>
          <p:cNvPr id="10251" name="Группа 21"/>
          <p:cNvGrpSpPr>
            <a:grpSpLocks/>
          </p:cNvGrpSpPr>
          <p:nvPr/>
        </p:nvGrpSpPr>
        <p:grpSpPr bwMode="auto">
          <a:xfrm>
            <a:off x="2286000" y="2714625"/>
            <a:ext cx="5646738" cy="214313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049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44" y="2178439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446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2" name="Группа 27"/>
          <p:cNvGrpSpPr>
            <a:grpSpLocks/>
          </p:cNvGrpSpPr>
          <p:nvPr/>
        </p:nvGrpSpPr>
        <p:grpSpPr bwMode="auto">
          <a:xfrm rot="-5400000">
            <a:off x="-607218" y="4822031"/>
            <a:ext cx="3429000" cy="2143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591719" y="2071677"/>
              <a:ext cx="5643371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485474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57533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28844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3" name="Группа 32"/>
          <p:cNvGrpSpPr>
            <a:grpSpLocks/>
          </p:cNvGrpSpPr>
          <p:nvPr/>
        </p:nvGrpSpPr>
        <p:grpSpPr bwMode="auto">
          <a:xfrm rot="-5400000">
            <a:off x="2035969" y="4822032"/>
            <a:ext cx="3429000" cy="214312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591721" y="2071678"/>
              <a:ext cx="5643371" cy="159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485474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57534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28845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4" name="Группа 37"/>
          <p:cNvGrpSpPr>
            <a:grpSpLocks/>
          </p:cNvGrpSpPr>
          <p:nvPr/>
        </p:nvGrpSpPr>
        <p:grpSpPr bwMode="auto">
          <a:xfrm rot="-5400000">
            <a:off x="4787106" y="4856957"/>
            <a:ext cx="3357563" cy="215900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49455" y="2071678"/>
              <a:ext cx="5643314" cy="15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5383" y="2166035"/>
              <a:ext cx="213527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016086" y="2178441"/>
              <a:ext cx="213526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697" y="217710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203325" y="3695700"/>
            <a:ext cx="2000250" cy="292893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прибыль организаций;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имущество организаций;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иные налоговые доходы.</a:t>
            </a:r>
          </a:p>
          <a:p>
            <a:pPr eaLnBrk="1" hangingPunct="1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63975" y="3624263"/>
            <a:ext cx="2143125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штрафы за нарушения законодательства о налогах и сборах;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</a:p>
          <a:p>
            <a:pPr eaLnBrk="1" hangingPunct="1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53200" y="3624263"/>
            <a:ext cx="2357438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федерального бюджета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 eaLnBrk="1" hangingPunct="1">
              <a:defRPr/>
            </a:pP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других бюджетов бюджетной системы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Пенсионный фонд РФ, ФСС РФ);</a:t>
            </a:r>
          </a:p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государственных организаций.</a:t>
            </a:r>
            <a:endParaRPr lang="ru-RU" sz="12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385888" y="2085975"/>
            <a:ext cx="750093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Структура доходов бюджета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Казского городского поселения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13957"/>
              </p:ext>
            </p:extLst>
          </p:nvPr>
        </p:nvGraphicFramePr>
        <p:xfrm>
          <a:off x="468313" y="1484313"/>
          <a:ext cx="8567737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9880947"/>
              </p:ext>
            </p:extLst>
          </p:nvPr>
        </p:nvGraphicFramePr>
        <p:xfrm>
          <a:off x="323850" y="1412875"/>
          <a:ext cx="4968875" cy="4876800"/>
        </p:xfrm>
        <a:graphic>
          <a:graphicData uri="http://schemas.openxmlformats.org/drawingml/2006/table">
            <a:tbl>
              <a:tblPr/>
              <a:tblGrid>
                <a:gridCol w="3836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2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1957,9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22057,0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т.ч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физические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юридические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21980,0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32155,9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33151,9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6162,4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39314,3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175" y="26670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План по доходам бюджета Казского городского поселения на 2016 год (</a:t>
            </a:r>
            <a:r>
              <a:rPr lang="ru-RU" sz="2400" b="1" dirty="0" err="1" smtClean="0">
                <a:latin typeface="Times New Roman" pitchFamily="18" charset="0"/>
              </a:rPr>
              <a:t>тыс.руб</a:t>
            </a:r>
            <a:r>
              <a:rPr lang="ru-RU" sz="2400" b="1" dirty="0" smtClean="0">
                <a:latin typeface="Times New Roman" pitchFamily="18" charset="0"/>
              </a:rPr>
              <a:t>)</a:t>
            </a:r>
          </a:p>
        </p:txBody>
      </p:sp>
      <p:pic>
        <p:nvPicPr>
          <p:cNvPr id="13380" name="Picture 77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3167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1" name="Picture 78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097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Бюджет для граждан 2016 год - копия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 для граждан 2016 год - копия</Template>
  <TotalTime>19</TotalTime>
  <Words>819</Words>
  <Application>Microsoft Office PowerPoint</Application>
  <PresentationFormat>Экран (4:3)</PresentationFormat>
  <Paragraphs>209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Бюджет для граждан 2016 год - копия</vt:lpstr>
      <vt:lpstr>Диаграмма</vt:lpstr>
      <vt:lpstr>Презентация PowerPoint</vt:lpstr>
      <vt:lpstr>БЮДЖЕТ КАЗСКОГО ГОРОДСКОГО ПОСЕЛЕНИЯ  НА 2016 ГОД </vt:lpstr>
      <vt:lpstr>ОСНОВНЫЕ СОЦИАЛЬНО-ЭКОНОМИЧЕСКИЕ ПОКАЗАТЕЛИ НА 2016 ГОД</vt:lpstr>
      <vt:lpstr> Бюджетный процесс в Казском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Презентация PowerPoint</vt:lpstr>
      <vt:lpstr>Презентация PowerPoint</vt:lpstr>
      <vt:lpstr>Структура доходов бюджета  Казского городского поселения</vt:lpstr>
      <vt:lpstr>План по доходам бюджета Казского городского поселения на 2016 год (тыс.руб)</vt:lpstr>
      <vt:lpstr>Презентация PowerPoint</vt:lpstr>
      <vt:lpstr>Расходы Казского городского поселения на 2016 год</vt:lpstr>
      <vt:lpstr>Структура расходов бюджета  Казского городского поселения</vt:lpstr>
      <vt:lpstr>Перечень муниципальных программ Казского городского поселения(за счет средств местного бюджета)                                                                        тыс.руб.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2017-04-24T09:27:05Z</dcterms:created>
  <dcterms:modified xsi:type="dcterms:W3CDTF">2017-04-27T09:41:17Z</dcterms:modified>
</cp:coreProperties>
</file>