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56" r:id="rId2"/>
    <p:sldId id="278" r:id="rId3"/>
    <p:sldId id="268" r:id="rId4"/>
    <p:sldId id="258" r:id="rId5"/>
    <p:sldId id="270" r:id="rId6"/>
    <p:sldId id="269" r:id="rId7"/>
    <p:sldId id="274" r:id="rId8"/>
    <p:sldId id="271" r:id="rId9"/>
    <p:sldId id="279" r:id="rId10"/>
    <p:sldId id="276" r:id="rId11"/>
    <p:sldId id="262" r:id="rId12"/>
    <p:sldId id="263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3300"/>
    <a:srgbClr val="66FF33"/>
    <a:srgbClr val="990099"/>
    <a:srgbClr val="FF00FF"/>
    <a:srgbClr val="FF0066"/>
    <a:srgbClr val="0000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 (тыс. руб.)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53306588717032"/>
          <c:y val="0.16919090367111009"/>
          <c:w val="0.7816281384234619"/>
          <c:h val="0.691625813094319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(тыс. руб.)</c:v>
                </c:pt>
              </c:strCache>
            </c:strRef>
          </c:tx>
          <c:explosion val="21"/>
          <c:dPt>
            <c:idx val="2"/>
            <c:bubble3D val="0"/>
          </c:dPt>
          <c:dLbls>
            <c:dLbl>
              <c:idx val="0"/>
              <c:layout>
                <c:manualLayout>
                  <c:x val="-4.2606668820177773E-2"/>
                  <c:y val="-6.746472614153982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7216,3</a:t>
                    </a:r>
                  </a:p>
                  <a:p>
                    <a:r>
                      <a:rPr lang="ru-RU" sz="1200" dirty="0" smtClean="0"/>
                      <a:t>Налог на доходы физических лиц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7210503688198977E-2"/>
                  <c:y val="1.135046027749655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2034,2 доходы от уплаты акцизов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9235603140267326E-2"/>
                  <c:y val="-8.920957139347584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21075,2</a:t>
                    </a:r>
                    <a:r>
                      <a:rPr lang="ru-RU" sz="1200" baseline="0" dirty="0" smtClean="0"/>
                      <a:t>Имущественные налоги (налог на землю, налог на имущество, аренда земли)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8074835755877736E-2"/>
                  <c:y val="7.6486415437408362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35,5  государственная пошлина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5.4302906586476386E-2"/>
                  <c:y val="-5.995343240422425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00" dirty="0" smtClean="0"/>
                      <a:t>315,4</a:t>
                    </a:r>
                  </a:p>
                  <a:p>
                    <a:pPr>
                      <a:defRPr/>
                    </a:pPr>
                    <a:r>
                      <a:rPr lang="ru-RU" sz="1200" baseline="0" dirty="0" smtClean="0"/>
                      <a:t> Доходы от продажи земельных участков</a:t>
                    </a:r>
                    <a:endParaRPr lang="en-US" sz="1200" dirty="0"/>
                  </a:p>
                </c:rich>
              </c:tx>
              <c:spPr>
                <a:ln w="3175"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8183600514975462E-2"/>
                  <c:y val="-0.212102997945455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3  Прочие поступления от денежных взысканий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1454431039685543"/>
                  <c:y val="-9.075279880335357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8427,9 безвозмездные поступления от других бюджетов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Прочие поступления от денежных взысканий (штрафов) и иных сумм в возмещение ущерба, зачисляемые в бюджеты городских поселений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7461.6</c:v>
                </c:pt>
                <c:pt idx="1">
                  <c:v>1391.4</c:v>
                </c:pt>
                <c:pt idx="2">
                  <c:v>21266.1</c:v>
                </c:pt>
                <c:pt idx="3">
                  <c:v>20.7</c:v>
                </c:pt>
                <c:pt idx="4" formatCode="0.0">
                  <c:v>632</c:v>
                </c:pt>
                <c:pt idx="5">
                  <c:v>83.7</c:v>
                </c:pt>
                <c:pt idx="6">
                  <c:v>1.7</c:v>
                </c:pt>
                <c:pt idx="7">
                  <c:v>12196.3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456062404078994E-2"/>
          <c:y val="0.18492768480269869"/>
          <c:w val="0.77032565487303584"/>
          <c:h val="0.68988113874793122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2016 год</c:v>
                </c:pt>
              </c:strCache>
            </c:strRef>
          </c:tx>
          <c:explosion val="15"/>
          <c:dPt>
            <c:idx val="3"/>
            <c:bubble3D val="0"/>
            <c:explosion val="18"/>
          </c:dPt>
          <c:dPt>
            <c:idx val="8"/>
            <c:bubble3D val="0"/>
            <c:explosion val="14"/>
          </c:dPt>
          <c:dLbls>
            <c:dLbl>
              <c:idx val="0"/>
              <c:layout>
                <c:manualLayout>
                  <c:x val="-0.14863700001868033"/>
                  <c:y val="-2.019788205350920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4259,7</a:t>
                    </a:r>
                  </a:p>
                  <a:p>
                    <a:r>
                      <a:rPr lang="ru-RU" sz="1200" baseline="0" dirty="0" smtClean="0"/>
                      <a:t>общегосударственные вопросы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7756493133014721E-2"/>
                  <c:y val="-0.198346017109210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232,8 </a:t>
                    </a:r>
                    <a:r>
                      <a:rPr lang="ru-RU" sz="1200" baseline="0" dirty="0" smtClean="0"/>
                      <a:t> </a:t>
                    </a:r>
                    <a:r>
                      <a:rPr lang="ru-RU" sz="1200" dirty="0" smtClean="0"/>
                      <a:t>национальная оборона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471660965890713"/>
                  <c:y val="1.2056741170173011E-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1,4</a:t>
                    </a:r>
                  </a:p>
                  <a:p>
                    <a:r>
                      <a:rPr lang="ru-RU" sz="1200" dirty="0" smtClean="0"/>
                      <a:t> национальная безопасность и правоохранительная деятельность 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082755799994688E-3"/>
                  <c:y val="1.521001033555194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4848,2  национальная экономика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366240246115384E-2"/>
                  <c:y val="0.1256157324510840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13973,9</a:t>
                    </a:r>
                  </a:p>
                  <a:p>
                    <a:r>
                      <a:rPr lang="ru-RU" sz="1200" baseline="0" dirty="0" smtClean="0"/>
                      <a:t> жилищно-коммунальное хозяйство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0847803270278008E-2"/>
                  <c:y val="5.4901547735677278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440</a:t>
                    </a:r>
                    <a:r>
                      <a:rPr lang="ru-RU" sz="1200" baseline="0" smtClean="0"/>
                      <a:t>  образование</a:t>
                    </a:r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7879255511808538E-3"/>
                  <c:y val="6.596399101398546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10671,1</a:t>
                    </a:r>
                    <a:r>
                      <a:rPr lang="ru-RU" sz="1200" baseline="0" dirty="0" smtClean="0"/>
                      <a:t>  культура, кинематография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87669708282167"/>
                  <c:y val="-3.671456538499089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4153,9  </a:t>
                    </a:r>
                    <a:r>
                      <a:rPr lang="ru-RU" sz="1200" baseline="0" dirty="0" smtClean="0"/>
                      <a:t>физическая культура и спорт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delete val="1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Лист1!$A$2:$A$10</c:f>
              <c:numCache>
                <c:formatCode>General</c:formatCode>
                <c:ptCount val="9"/>
                <c:pt idx="0">
                  <c:v>4143.3999999999996</c:v>
                </c:pt>
                <c:pt idx="1">
                  <c:v>252.9</c:v>
                </c:pt>
                <c:pt idx="2">
                  <c:v>1.4</c:v>
                </c:pt>
                <c:pt idx="3">
                  <c:v>7430.2</c:v>
                </c:pt>
                <c:pt idx="4">
                  <c:v>13787.4</c:v>
                </c:pt>
                <c:pt idx="5">
                  <c:v>440</c:v>
                </c:pt>
                <c:pt idx="6">
                  <c:v>12983</c:v>
                </c:pt>
                <c:pt idx="7">
                  <c:v>4070.2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C237C-16BE-4250-AFAD-F35D47F5C7A7}" type="presOf" srcId="{ADB1419B-AC29-439A-9A52-52A4D8AD4433}" destId="{A84245DF-C8CC-47D2-83AC-15EF153255E0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ED88ADC-2804-47A9-B1C6-88292282869B}" type="presOf" srcId="{6CD1DB72-7F8F-4E2A-A00A-E83DF7CE947F}" destId="{22696057-B287-4EFB-96CD-3F248CB196C8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CD3C5BE6-3F9F-4787-83BA-22BBE8810B5A}" type="presOf" srcId="{4E7CB679-5A70-4D19-B9FE-B35165ACC3D3}" destId="{32775538-2AC3-4373-B014-5A44732CBC7F}" srcOrd="0" destOrd="0" presId="urn:microsoft.com/office/officeart/2005/8/layout/equation1"/>
    <dgm:cxn modelId="{7DE1FED2-BBA8-4C55-8E02-449CDDC1BA1F}" type="presOf" srcId="{D36948F7-83BC-4220-85A0-DE21D57BD41D}" destId="{1816D16A-814C-4C22-A6CC-12105B3989BB}" srcOrd="0" destOrd="0" presId="urn:microsoft.com/office/officeart/2005/8/layout/equation1"/>
    <dgm:cxn modelId="{F5571108-2A51-45C5-A5AD-EEF27A3F7622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5F19968E-F718-4480-977A-791D9C3F8EEE}" type="presOf" srcId="{FEA73179-04A7-4795-AF97-EAF1F3F2AA68}" destId="{4B955819-9EB5-4C61-BE5E-7CE7027DF3F0}" srcOrd="0" destOrd="0" presId="urn:microsoft.com/office/officeart/2005/8/layout/equation1"/>
    <dgm:cxn modelId="{614F2DC5-BB86-477D-AA14-AF1B07F9D383}" type="presParOf" srcId="{22696057-B287-4EFB-96CD-3F248CB196C8}" destId="{7FAC88BC-C8FF-402F-AB2A-11AC4BBF48B7}" srcOrd="0" destOrd="0" presId="urn:microsoft.com/office/officeart/2005/8/layout/equation1"/>
    <dgm:cxn modelId="{C7711A36-30BD-4DCB-BBF7-CF4B23B1736E}" type="presParOf" srcId="{22696057-B287-4EFB-96CD-3F248CB196C8}" destId="{2E3F7D03-16FC-4BE4-943C-EE4202A7666A}" srcOrd="1" destOrd="0" presId="urn:microsoft.com/office/officeart/2005/8/layout/equation1"/>
    <dgm:cxn modelId="{DE970659-9A69-4E07-B122-8DE9F9E8A7D3}" type="presParOf" srcId="{22696057-B287-4EFB-96CD-3F248CB196C8}" destId="{1816D16A-814C-4C22-A6CC-12105B3989BB}" srcOrd="2" destOrd="0" presId="urn:microsoft.com/office/officeart/2005/8/layout/equation1"/>
    <dgm:cxn modelId="{863D60F4-4849-434C-92B5-69CD93B67CA4}" type="presParOf" srcId="{22696057-B287-4EFB-96CD-3F248CB196C8}" destId="{5A3AD51A-CA0C-4D60-85EB-AFC0F3AEFCE4}" srcOrd="3" destOrd="0" presId="urn:microsoft.com/office/officeart/2005/8/layout/equation1"/>
    <dgm:cxn modelId="{395FA55A-8C21-419F-A56C-9A99C1F84AA6}" type="presParOf" srcId="{22696057-B287-4EFB-96CD-3F248CB196C8}" destId="{32775538-2AC3-4373-B014-5A44732CBC7F}" srcOrd="4" destOrd="0" presId="urn:microsoft.com/office/officeart/2005/8/layout/equation1"/>
    <dgm:cxn modelId="{2E3635D4-C03C-4794-9968-B4CFEAE47A9D}" type="presParOf" srcId="{22696057-B287-4EFB-96CD-3F248CB196C8}" destId="{EDA2439C-BAC0-499A-8F57-8D66EBFA7D82}" srcOrd="5" destOrd="0" presId="urn:microsoft.com/office/officeart/2005/8/layout/equation1"/>
    <dgm:cxn modelId="{BB9AD2EE-CC9A-4334-A28C-E3A3F25ABC0A}" type="presParOf" srcId="{22696057-B287-4EFB-96CD-3F248CB196C8}" destId="{4B955819-9EB5-4C61-BE5E-7CE7027DF3F0}" srcOrd="6" destOrd="0" presId="urn:microsoft.com/office/officeart/2005/8/layout/equation1"/>
    <dgm:cxn modelId="{0A4D4F13-472C-46C0-BF13-1C7279B3E557}" type="presParOf" srcId="{22696057-B287-4EFB-96CD-3F248CB196C8}" destId="{EE572389-320D-4E27-B728-8E274B326BA1}" srcOrd="7" destOrd="0" presId="urn:microsoft.com/office/officeart/2005/8/layout/equation1"/>
    <dgm:cxn modelId="{091BE8F8-63B9-4C43-A43A-EAAD727B8CE2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07" y="335683"/>
          <a:ext cx="1733696" cy="90026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201" y="467524"/>
        <a:ext cx="1225908" cy="636586"/>
      </dsp:txXfrm>
    </dsp:sp>
    <dsp:sp modelId="{1816D16A-814C-4C22-A6CC-12105B3989BB}">
      <dsp:nvSpPr>
        <dsp:cNvPr id="0" name=""/>
        <dsp:cNvSpPr/>
      </dsp:nvSpPr>
      <dsp:spPr>
        <a:xfrm>
          <a:off x="1860324" y="428316"/>
          <a:ext cx="651554" cy="651554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946687" y="677470"/>
        <a:ext cx="478828" cy="153246"/>
      </dsp:txXfrm>
    </dsp:sp>
    <dsp:sp modelId="{32775538-2AC3-4373-B014-5A44732CBC7F}">
      <dsp:nvSpPr>
        <dsp:cNvPr id="0" name=""/>
        <dsp:cNvSpPr/>
      </dsp:nvSpPr>
      <dsp:spPr>
        <a:xfrm>
          <a:off x="2568993" y="348613"/>
          <a:ext cx="1667675" cy="874408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3218" y="476667"/>
        <a:ext cx="1179225" cy="618300"/>
      </dsp:txXfrm>
    </dsp:sp>
    <dsp:sp modelId="{4B955819-9EB5-4C61-BE5E-7CE7027DF3F0}">
      <dsp:nvSpPr>
        <dsp:cNvPr id="0" name=""/>
        <dsp:cNvSpPr/>
      </dsp:nvSpPr>
      <dsp:spPr>
        <a:xfrm>
          <a:off x="4327886" y="460040"/>
          <a:ext cx="651554" cy="651554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414249" y="594260"/>
        <a:ext cx="478828" cy="383114"/>
      </dsp:txXfrm>
    </dsp:sp>
    <dsp:sp modelId="{A84245DF-C8CC-47D2-83AC-15EF153255E0}">
      <dsp:nvSpPr>
        <dsp:cNvPr id="0" name=""/>
        <dsp:cNvSpPr/>
      </dsp:nvSpPr>
      <dsp:spPr>
        <a:xfrm>
          <a:off x="5070658" y="300073"/>
          <a:ext cx="1714643" cy="9714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321762" y="442344"/>
        <a:ext cx="1212435" cy="686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6392233C-74CB-4E0B-BF5D-4F8ADF9CA575}" type="slidenum">
              <a:rPr lang="ru-RU" sz="12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8C9D105B-FBCD-4F27-ACBE-B80B7C7C6ADD}" type="slidenum">
              <a:rPr lang="ru-RU" sz="1200">
                <a:latin typeface="+mn-lt"/>
                <a:cs typeface="+mn-cs"/>
              </a:rPr>
              <a:pPr algn="r">
                <a:defRPr/>
              </a:pPr>
              <a:t>10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54BFF8B2-1209-4186-A49F-F8BB4ABD40A6}" type="slidenum">
              <a:rPr lang="ru-RU" sz="1200">
                <a:latin typeface="+mn-lt"/>
                <a:cs typeface="+mn-cs"/>
              </a:rPr>
              <a:pPr algn="r">
                <a:defRPr/>
              </a:pPr>
              <a:t>13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kaz.my1.ru/index/reshenija_2017_goda/0-13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z_adm@mail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баннер 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8664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5946775"/>
            <a:ext cx="6980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Разработан на основании решения № 71 от 21.04.2017г.</a:t>
            </a:r>
          </a:p>
          <a:p>
            <a:pPr algn="ctr"/>
            <a:r>
              <a:rPr lang="ru-RU" dirty="0" smtClean="0"/>
              <a:t> «Об исполнении бюджета Казского городского поселения за 2016 год»</a:t>
            </a:r>
          </a:p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admkaz.my1.ru/index/reshenija_2017_goda/0-133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730" y="195471"/>
            <a:ext cx="6429420" cy="51054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по основным функциям государства</a:t>
            </a:r>
          </a:p>
        </p:txBody>
      </p:sp>
      <p:pic>
        <p:nvPicPr>
          <p:cNvPr id="378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000250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0"/>
            <a:ext cx="500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357563"/>
            <a:ext cx="5000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786188"/>
            <a:ext cx="500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4214813"/>
            <a:ext cx="5000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457200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5000625"/>
            <a:ext cx="5000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" y="5429250"/>
            <a:ext cx="5000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5857875"/>
            <a:ext cx="500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3" y="2000250"/>
            <a:ext cx="5000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72063" y="2643188"/>
            <a:ext cx="500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72063" y="3143250"/>
            <a:ext cx="53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72063" y="3786188"/>
            <a:ext cx="5715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1476375" y="908050"/>
            <a:ext cx="6521450" cy="660400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800" b="1">
                <a:solidFill>
                  <a:schemeClr val="tx1"/>
                </a:solidFill>
                <a:cs typeface="Times New Roman" pitchFamily="18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1563" y="2071688"/>
            <a:ext cx="2500312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Общегосударственные вопросы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42988" y="2420938"/>
            <a:ext cx="2500312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Первичный воинский учет</a:t>
            </a:r>
            <a:endParaRPr lang="ru-RU">
              <a:solidFill>
                <a:srgbClr val="00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1563" y="2786063"/>
            <a:ext cx="2500312" cy="611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solidFill>
                  <a:srgbClr val="003300"/>
                </a:solidFill>
                <a:latin typeface="Times New Roman" pitchFamily="18" charset="0"/>
                <a:cs typeface="+mn-cs"/>
              </a:rPr>
              <a:t>Пожарная безопасность, гражданская оборона, предупреждение 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чрезвычайных ситуаций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6013" y="3429000"/>
            <a:ext cx="2447925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Национальная экономика</a:t>
            </a:r>
          </a:p>
        </p:txBody>
      </p:sp>
      <p:sp>
        <p:nvSpPr>
          <p:cNvPr id="37911" name="TextBox 64"/>
          <p:cNvSpPr txBox="1">
            <a:spLocks noChangeArrowheads="1"/>
          </p:cNvSpPr>
          <p:nvPr/>
        </p:nvSpPr>
        <p:spPr bwMode="auto">
          <a:xfrm>
            <a:off x="1071563" y="3786188"/>
            <a:ext cx="2500312" cy="457200"/>
          </a:xfrm>
          <a:prstGeom prst="rect">
            <a:avLst/>
          </a:prstGeom>
          <a:solidFill>
            <a:srgbClr val="FADA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7912" name="TextBox 65"/>
          <p:cNvSpPr txBox="1">
            <a:spLocks noChangeArrowheads="1"/>
          </p:cNvSpPr>
          <p:nvPr/>
        </p:nvSpPr>
        <p:spPr bwMode="auto">
          <a:xfrm>
            <a:off x="1071563" y="4214813"/>
            <a:ext cx="2500312" cy="2762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Охрана окружающей среды</a:t>
            </a:r>
          </a:p>
        </p:txBody>
      </p:sp>
      <p:sp>
        <p:nvSpPr>
          <p:cNvPr id="37913" name="TextBox 68"/>
          <p:cNvSpPr txBox="1">
            <a:spLocks noChangeArrowheads="1"/>
          </p:cNvSpPr>
          <p:nvPr/>
        </p:nvSpPr>
        <p:spPr bwMode="auto">
          <a:xfrm>
            <a:off x="1071563" y="4572000"/>
            <a:ext cx="2500312" cy="276225"/>
          </a:xfrm>
          <a:prstGeom prst="rect">
            <a:avLst/>
          </a:prstGeom>
          <a:solidFill>
            <a:srgbClr val="50BCB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7914" name="TextBox 69"/>
          <p:cNvSpPr txBox="1">
            <a:spLocks noChangeArrowheads="1"/>
          </p:cNvSpPr>
          <p:nvPr/>
        </p:nvSpPr>
        <p:spPr bwMode="auto">
          <a:xfrm>
            <a:off x="1071563" y="5000625"/>
            <a:ext cx="2500312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71563" y="5500688"/>
            <a:ext cx="2500312" cy="276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Здравоохранение</a:t>
            </a:r>
          </a:p>
        </p:txBody>
      </p:sp>
      <p:sp>
        <p:nvSpPr>
          <p:cNvPr id="37916" name="Прямоугольник 72"/>
          <p:cNvSpPr>
            <a:spLocks noChangeArrowheads="1"/>
          </p:cNvSpPr>
          <p:nvPr/>
        </p:nvSpPr>
        <p:spPr bwMode="auto">
          <a:xfrm>
            <a:off x="1071563" y="5929313"/>
            <a:ext cx="2500312" cy="276225"/>
          </a:xfrm>
          <a:prstGeom prst="rect">
            <a:avLst/>
          </a:prstGeom>
          <a:solidFill>
            <a:srgbClr val="A65A6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572125" y="2071688"/>
            <a:ext cx="3143250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Физическая культура и спорт</a:t>
            </a:r>
          </a:p>
        </p:txBody>
      </p:sp>
      <p:sp>
        <p:nvSpPr>
          <p:cNvPr id="37918" name="Прямоугольник 74"/>
          <p:cNvSpPr>
            <a:spLocks noChangeArrowheads="1"/>
          </p:cNvSpPr>
          <p:nvPr/>
        </p:nvSpPr>
        <p:spPr bwMode="auto">
          <a:xfrm>
            <a:off x="5572125" y="2643188"/>
            <a:ext cx="3143250" cy="2746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7919" name="Прямоугольник 76"/>
          <p:cNvSpPr>
            <a:spLocks noChangeArrowheads="1"/>
          </p:cNvSpPr>
          <p:nvPr/>
        </p:nvSpPr>
        <p:spPr bwMode="auto">
          <a:xfrm>
            <a:off x="5572125" y="3143250"/>
            <a:ext cx="3071813" cy="457200"/>
          </a:xfrm>
          <a:prstGeom prst="rect">
            <a:avLst/>
          </a:prstGeom>
          <a:solidFill>
            <a:srgbClr val="D49E6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Обслуживание государственного и </a:t>
            </a:r>
          </a:p>
          <a:p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37920" name="Прямоугольник 77"/>
          <p:cNvSpPr>
            <a:spLocks noChangeArrowheads="1"/>
          </p:cNvSpPr>
          <p:nvPr/>
        </p:nvSpPr>
        <p:spPr bwMode="auto">
          <a:xfrm>
            <a:off x="5572125" y="3786188"/>
            <a:ext cx="3143250" cy="6397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1214446" cy="10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7922" name="Picture 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500" y="2428875"/>
            <a:ext cx="5000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effectLst/>
                <a:latin typeface="Times New Roman" pitchFamily="18" charset="0"/>
              </a:rPr>
              <a:t>Исполнение по расходам Казского городского поселения</a:t>
            </a:r>
            <a:br>
              <a:rPr lang="ru-RU" altLang="ru-RU" sz="2800" dirty="0" smtClean="0"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</a:rPr>
              <a:t>за 2016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06029"/>
              </p:ext>
            </p:extLst>
          </p:nvPr>
        </p:nvGraphicFramePr>
        <p:xfrm>
          <a:off x="395536" y="1988840"/>
          <a:ext cx="8424864" cy="4403968"/>
        </p:xfrm>
        <a:graphic>
          <a:graphicData uri="http://schemas.openxmlformats.org/drawingml/2006/table">
            <a:tbl>
              <a:tblPr/>
              <a:tblGrid>
                <a:gridCol w="3928785"/>
                <a:gridCol w="1628884"/>
                <a:gridCol w="1628884"/>
                <a:gridCol w="1238311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уб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4259,7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4848,2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13973,9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10687,1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10671,1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 политика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4153,9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40181,6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38581,0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435280" cy="130100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>Исполнение </a:t>
            </a:r>
            <a: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  <a:t>расходов бюджета </a:t>
            </a:r>
            <a:b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>Казского городского поселения за 2016 год</a:t>
            </a:r>
            <a:endParaRPr lang="ru-RU" altLang="ru-RU" dirty="0" smtClean="0"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1557632"/>
              </p:ext>
            </p:extLst>
          </p:nvPr>
        </p:nvGraphicFramePr>
        <p:xfrm>
          <a:off x="611560" y="1556792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857232"/>
            <a:ext cx="8501122" cy="98488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связь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Казского городского поселения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15616" y="1916833"/>
            <a:ext cx="7165348" cy="4884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Местонахождение: п. Каз, ул. Победы,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Электронный адрес: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3"/>
              </a:rPr>
              <a:t>kaz_adm@mail.ru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График работы: с 8.30 до 17.30 (перерыв 12.30 – 13.30, выходной суббота, воскресенье)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Телефон 61-3-80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3375"/>
            <a:ext cx="7772400" cy="10795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 Исполнение бюджета КАЗСКОГО ГОРОДСКОГО ПОСЕЛЕНИЯ </a:t>
            </a:r>
            <a:r>
              <a:rPr lang="ru-RU" sz="2400" dirty="0">
                <a:latin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</a:rPr>
              <a:t>А 2016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ГОД 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028" y="1124744"/>
            <a:ext cx="7427382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17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66FF33"/>
                </a:solidFill>
                <a:latin typeface="Times New Roman" pitchFamily="18" charset="0"/>
              </a:rPr>
              <a:t>ОСНОВНЫЕ СОЦИАЛЬНО-ЭКОНОМИЧЕСКИЕ ПОКАЗАТЕЛИ </a:t>
            </a:r>
            <a:r>
              <a:rPr lang="ru-RU" sz="2400" smtClean="0">
                <a:solidFill>
                  <a:srgbClr val="66FF33"/>
                </a:solidFill>
                <a:latin typeface="Times New Roman" pitchFamily="18" charset="0"/>
              </a:rPr>
              <a:t>ЗА 2016 </a:t>
            </a:r>
            <a:r>
              <a:rPr lang="ru-RU" sz="2400" dirty="0" smtClean="0">
                <a:solidFill>
                  <a:srgbClr val="66FF33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1"/>
            <a:ext cx="8229600" cy="554528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Численность населения – 4312 чел.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Территория  -  13,88 кв. км</a:t>
            </a:r>
          </a:p>
          <a:p>
            <a:pPr lvl="0" eaLnBrk="1" hangingPunct="1">
              <a:buClr>
                <a:srgbClr val="99FF99"/>
              </a:buClr>
              <a:defRPr/>
            </a:pPr>
            <a:r>
              <a:rPr lang="ru-RU" sz="2000" dirty="0" smtClean="0">
                <a:latin typeface="Times New Roman" pitchFamily="18" charset="0"/>
              </a:rPr>
              <a:t>Число безработных граждан -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</a:rPr>
              <a:t>  61 человек</a:t>
            </a:r>
            <a:endParaRPr lang="ru-RU" sz="20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Уровень безработицы – 2,6</a:t>
            </a:r>
            <a:r>
              <a:rPr lang="en-US" sz="2000" dirty="0" smtClean="0">
                <a:latin typeface="Times New Roman" pitchFamily="18" charset="0"/>
              </a:rPr>
              <a:t> %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5" y="3429000"/>
            <a:ext cx="74888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Бюджетный процесс в Казском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FF0066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Составление </a:t>
            </a:r>
            <a:r>
              <a:rPr lang="ru-RU" sz="1600" dirty="0" smtClean="0">
                <a:latin typeface="Times New Roman" pitchFamily="18" charset="0"/>
              </a:rPr>
              <a:t>(ведущий специалист по экономическим вопросам) и представление проекта бюджета (Глава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latin typeface="Times New Roman" pitchFamily="18" charset="0"/>
              </a:rPr>
              <a:t>проекта бюджета (Совет народных депутатов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</a:rPr>
              <a:t>Бюджет Казского городского поселения рассматривается в двух чтениях (Совет народных депутатов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Подписание и опубликование</a:t>
            </a:r>
            <a:r>
              <a:rPr lang="ru-RU" sz="1600" dirty="0" smtClean="0">
                <a:latin typeface="Times New Roman" pitchFamily="18" charset="0"/>
              </a:rPr>
              <a:t> решения о бюджете (Глава Казского городского поселения, председатель Совета народных депутатов 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Внесение изменений и дополнений</a:t>
            </a:r>
            <a:r>
              <a:rPr lang="ru-RU" sz="1600" dirty="0" smtClean="0">
                <a:latin typeface="Times New Roman" pitchFamily="18" charset="0"/>
              </a:rPr>
              <a:t>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Исполнение </a:t>
            </a:r>
            <a:r>
              <a:rPr lang="ru-RU" sz="1600" dirty="0" smtClean="0"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>
              <a:defRPr/>
            </a:pPr>
            <a:r>
              <a:rPr lang="ru-RU" sz="2800" smtClean="0">
                <a:latin typeface="Times New Roman" pitchFamily="18" charset="0"/>
              </a:rPr>
              <a:t>Что такое бюджет?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2376487"/>
          </a:xfrm>
        </p:spPr>
        <p:txBody>
          <a:bodyPr/>
          <a:lstStyle/>
          <a:p>
            <a:r>
              <a:rPr lang="ru-RU" sz="2000" u="sng" smtClean="0">
                <a:effectLst/>
                <a:latin typeface="Times New Roman" pitchFamily="18" charset="0"/>
              </a:rPr>
              <a:t>Бюджет </a:t>
            </a:r>
            <a:r>
              <a:rPr lang="ru-RU" sz="2000" smtClean="0">
                <a:effectLst/>
                <a:latin typeface="Times New Roman" pitchFamily="18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</a:t>
            </a:r>
            <a:r>
              <a:rPr lang="en-US" sz="2000" smtClean="0">
                <a:effectLst/>
                <a:latin typeface="Times New Roman" pitchFamily="18" charset="0"/>
              </a:rPr>
              <a:t> </a:t>
            </a:r>
            <a:r>
              <a:rPr lang="ru-RU" sz="2000" smtClean="0">
                <a:effectLst/>
                <a:latin typeface="Times New Roman" pitchFamily="18" charset="0"/>
              </a:rPr>
              <a:t>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</a:t>
            </a:r>
            <a:r>
              <a:rPr lang="en-US" sz="2000" u="sng" smtClean="0">
                <a:effectLst/>
                <a:latin typeface="Times New Roman" pitchFamily="18" charset="0"/>
              </a:rPr>
              <a:t>.</a:t>
            </a:r>
            <a:endParaRPr lang="ru-RU" sz="2000" smtClean="0">
              <a:effectLst/>
              <a:latin typeface="Times New Roman" pitchFamily="18" charset="0"/>
            </a:endParaRPr>
          </a:p>
        </p:txBody>
      </p:sp>
      <p:pic>
        <p:nvPicPr>
          <p:cNvPr id="20483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388778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7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924175"/>
            <a:ext cx="44640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550" y="2135188"/>
            <a:ext cx="7561263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доходы и расходы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728" y="2714620"/>
          <a:ext cx="678661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507" name="Группа 40"/>
          <p:cNvGrpSpPr>
            <a:grpSpLocks/>
          </p:cNvGrpSpPr>
          <p:nvPr/>
        </p:nvGrpSpPr>
        <p:grpSpPr bwMode="auto">
          <a:xfrm>
            <a:off x="1928813" y="4357688"/>
            <a:ext cx="6429375" cy="928687"/>
            <a:chOff x="1571604" y="4357694"/>
            <a:chExt cx="6429420" cy="928694"/>
          </a:xfrm>
        </p:grpSpPr>
        <p:sp>
          <p:nvSpPr>
            <p:cNvPr id="33" name="Минус 32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21510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36" name="Плюс 35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21512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68313" y="404813"/>
            <a:ext cx="8315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Чтобы понять, как устроен бюджет, сравним его с бюджетом отдельной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5888" y="1362075"/>
            <a:ext cx="7500937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00125"/>
            <a:ext cx="1143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43174" y="857232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2071688"/>
            <a:ext cx="7500938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3000375"/>
            <a:ext cx="1928812" cy="5715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5" y="3000375"/>
            <a:ext cx="2143125" cy="5715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3000375"/>
            <a:ext cx="2357438" cy="57150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Безвозмездные поступления</a:t>
            </a:r>
          </a:p>
        </p:txBody>
      </p:sp>
      <p:grpSp>
        <p:nvGrpSpPr>
          <p:cNvPr id="22539" name="Группа 21"/>
          <p:cNvGrpSpPr>
            <a:grpSpLocks/>
          </p:cNvGrpSpPr>
          <p:nvPr/>
        </p:nvGrpSpPr>
        <p:grpSpPr bwMode="auto">
          <a:xfrm>
            <a:off x="2286000" y="2714625"/>
            <a:ext cx="5646738" cy="214313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98" y="2071678"/>
              <a:ext cx="5642808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049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044" y="2178439"/>
              <a:ext cx="215108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446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0" name="Группа 27"/>
          <p:cNvGrpSpPr>
            <a:grpSpLocks/>
          </p:cNvGrpSpPr>
          <p:nvPr/>
        </p:nvGrpSpPr>
        <p:grpSpPr bwMode="auto">
          <a:xfrm rot="-5400000">
            <a:off x="-607218" y="4822031"/>
            <a:ext cx="3429000" cy="214313"/>
            <a:chOff x="1570810" y="2071678"/>
            <a:chExt cx="5645984" cy="21510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589107" y="2071677"/>
              <a:ext cx="5643369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482860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054919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7126230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1" name="Группа 32"/>
          <p:cNvGrpSpPr>
            <a:grpSpLocks/>
          </p:cNvGrpSpPr>
          <p:nvPr/>
        </p:nvGrpSpPr>
        <p:grpSpPr bwMode="auto">
          <a:xfrm rot="-5400000">
            <a:off x="2035969" y="4822032"/>
            <a:ext cx="3429000" cy="214312"/>
            <a:chOff x="1570810" y="2071678"/>
            <a:chExt cx="5645984" cy="2151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589109" y="2071679"/>
              <a:ext cx="5643369" cy="159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482861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054920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26231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" name="Группа 37"/>
          <p:cNvGrpSpPr>
            <a:grpSpLocks/>
          </p:cNvGrpSpPr>
          <p:nvPr/>
        </p:nvGrpSpPr>
        <p:grpSpPr bwMode="auto">
          <a:xfrm rot="-5400000">
            <a:off x="4787106" y="4856957"/>
            <a:ext cx="3357563" cy="215900"/>
            <a:chOff x="1570810" y="2071678"/>
            <a:chExt cx="5645984" cy="21510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552125" y="2071678"/>
              <a:ext cx="5643314" cy="158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465383" y="216761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018756" y="2178441"/>
              <a:ext cx="213526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08697" y="217710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203325" y="3695700"/>
            <a:ext cx="2000250" cy="2928938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прибыль организаций;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имущество организаций;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иные налоговые доходы.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63975" y="3624263"/>
            <a:ext cx="2143125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государственного имущества;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платных услуг;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штрафы за нарушения законодательства о налогах и сборах;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иные неналоговые доходы.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53200" y="3624263"/>
            <a:ext cx="2357438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федерального бюджета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других бюджетов бюджетной системы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Пенсионный фонд РФ, ФСС РФ);</a:t>
            </a:r>
          </a:p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государственных организаций.</a:t>
            </a:r>
            <a:endParaRPr lang="ru-RU" sz="12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385888" y="2085975"/>
            <a:ext cx="7500937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Исполнение бюджета по доходам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Казского городского 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62438888"/>
              </p:ext>
            </p:extLst>
          </p:nvPr>
        </p:nvGraphicFramePr>
        <p:xfrm>
          <a:off x="539552" y="1484784"/>
          <a:ext cx="857962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0473500"/>
              </p:ext>
            </p:extLst>
          </p:nvPr>
        </p:nvGraphicFramePr>
        <p:xfrm>
          <a:off x="323528" y="1412776"/>
          <a:ext cx="4968626" cy="4703400"/>
        </p:xfrm>
        <a:graphic>
          <a:graphicData uri="http://schemas.openxmlformats.org/drawingml/2006/table">
            <a:tbl>
              <a:tblPr/>
              <a:tblGrid>
                <a:gridCol w="3836378"/>
                <a:gridCol w="1132248"/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7216,3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20325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в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т.ч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 физические лица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юридические лица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29812,7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земельных участков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30679,6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7965,5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8427,9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39107,5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824" y="266739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Исполнение по доходам бюджета Казского городского поселения на 2016 год (тыс. </a:t>
            </a:r>
            <a:r>
              <a:rPr lang="ru-RU" sz="2400" b="1" dirty="0" err="1" smtClean="0">
                <a:latin typeface="Times New Roman" pitchFamily="18" charset="0"/>
              </a:rPr>
              <a:t>руб</a:t>
            </a:r>
            <a:r>
              <a:rPr lang="ru-RU" sz="2400" b="1" dirty="0" smtClean="0">
                <a:latin typeface="Times New Roman" pitchFamily="18" charset="0"/>
              </a:rPr>
              <a:t>)</a:t>
            </a:r>
          </a:p>
        </p:txBody>
      </p:sp>
      <p:pic>
        <p:nvPicPr>
          <p:cNvPr id="36940" name="Picture 77" descr="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196975"/>
            <a:ext cx="3167063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41" name="Picture 78" descr="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149725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1347</TotalTime>
  <Words>732</Words>
  <Application>Microsoft Office PowerPoint</Application>
  <PresentationFormat>Экран (4:3)</PresentationFormat>
  <Paragraphs>183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Круги</vt:lpstr>
      <vt:lpstr>Презентация PowerPoint</vt:lpstr>
      <vt:lpstr> Исполнение бюджета КАЗСКОГО ГОРОДСКОГО ПОСЕЛЕНИЯ ЗА 2016 ГОД  </vt:lpstr>
      <vt:lpstr>ОСНОВНЫЕ СОЦИАЛЬНО-ЭКОНОМИЧЕСКИЕ ПОКАЗАТЕЛИ ЗА 2016 ГОД</vt:lpstr>
      <vt:lpstr> Бюджетный процесс в Казском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Презентация PowerPoint</vt:lpstr>
      <vt:lpstr>Презентация PowerPoint</vt:lpstr>
      <vt:lpstr>Исполнение бюджета по доходам Казского городского поселения </vt:lpstr>
      <vt:lpstr>Исполнение по доходам бюджета Казского городского поселения на 2016 год (тыс. руб)</vt:lpstr>
      <vt:lpstr>Презентация PowerPoint</vt:lpstr>
      <vt:lpstr>Исполнение по расходам Казского городского поселения за 2016 год</vt:lpstr>
      <vt:lpstr>Исполнение расходов бюджета  Казского городского поселения за 2016 год</vt:lpstr>
      <vt:lpstr>Презентация PowerPoint</vt:lpstr>
    </vt:vector>
  </TitlesOfParts>
  <Company>РайФУ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admin</cp:lastModifiedBy>
  <cp:revision>139</cp:revision>
  <dcterms:created xsi:type="dcterms:W3CDTF">2015-05-27T07:54:06Z</dcterms:created>
  <dcterms:modified xsi:type="dcterms:W3CDTF">2017-05-02T09:23:06Z</dcterms:modified>
</cp:coreProperties>
</file>