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"/>
  </p:notesMasterIdLst>
  <p:sldIdLst>
    <p:sldId id="256" r:id="rId2"/>
    <p:sldId id="278" r:id="rId3"/>
    <p:sldId id="268" r:id="rId4"/>
    <p:sldId id="258" r:id="rId5"/>
    <p:sldId id="270" r:id="rId6"/>
    <p:sldId id="269" r:id="rId7"/>
    <p:sldId id="274" r:id="rId8"/>
    <p:sldId id="281" r:id="rId9"/>
    <p:sldId id="282" r:id="rId10"/>
    <p:sldId id="283" r:id="rId11"/>
    <p:sldId id="279" r:id="rId12"/>
    <p:sldId id="284" r:id="rId13"/>
    <p:sldId id="285" r:id="rId14"/>
    <p:sldId id="276" r:id="rId15"/>
    <p:sldId id="262" r:id="rId16"/>
    <p:sldId id="286" r:id="rId17"/>
    <p:sldId id="287" r:id="rId18"/>
    <p:sldId id="263" r:id="rId19"/>
    <p:sldId id="288" r:id="rId20"/>
    <p:sldId id="289" r:id="rId21"/>
    <p:sldId id="264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3300"/>
    <a:srgbClr val="66FF33"/>
    <a:srgbClr val="990099"/>
    <a:srgbClr val="FF00FF"/>
    <a:srgbClr val="FF0066"/>
    <a:srgbClr val="0000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0" autoAdjust="0"/>
  </p:normalViewPr>
  <p:slideViewPr>
    <p:cSldViewPr>
      <p:cViewPr>
        <p:scale>
          <a:sx n="75" d="100"/>
          <a:sy n="75" d="100"/>
        </p:scale>
        <p:origin x="-12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</a:t>
            </a:r>
            <a:r>
              <a:rPr lang="ru-RU" dirty="0"/>
              <a:t>год (тыс. руб.)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3002206104084"/>
          <c:y val="0.25364943801236484"/>
          <c:w val="0.70011291929281438"/>
          <c:h val="0.61958765145030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(тыс. руб.)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8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4.2606668820177773E-2"/>
                  <c:y val="-6.74647261415398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7623,0 налоги на прибыль, НДФЛ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210503688198977E-2"/>
                  <c:y val="1.135046027749655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1392,6 </a:t>
                    </a:r>
                    <a:r>
                      <a:rPr lang="ru-RU" sz="1199" baseline="0" dirty="0" smtClean="0"/>
                      <a:t>доходы от уплаты акцизов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35603140267326E-2"/>
                  <c:y val="-8.92095713934758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15810,0 </a:t>
                    </a:r>
                    <a:r>
                      <a:rPr lang="ru-RU" sz="1199" baseline="0" dirty="0" smtClean="0"/>
                      <a:t>Имущественные налоги (налог на землю, налог на имущество)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74835755877736E-2"/>
                  <c:y val="7.648641543740836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26,0</a:t>
                    </a:r>
                    <a:r>
                      <a:rPr lang="ru-RU" sz="1199" baseline="0" dirty="0" smtClean="0"/>
                      <a:t> государственная пошлина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4302906586476386E-2"/>
                  <c:y val="-5.995343240422425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smtClean="0"/>
                      <a:t>20</a:t>
                    </a:r>
                    <a:r>
                      <a:rPr lang="ru-RU" sz="1199" baseline="0" smtClean="0"/>
                      <a:t>  Доходы от продажи земельных участков</a:t>
                    </a:r>
                    <a:endParaRPr lang="ru-RU" sz="120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147790301544458E-2"/>
                  <c:y val="-0.2145870724849038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4,0</a:t>
                    </a:r>
                    <a:r>
                      <a:rPr lang="ru-RU" sz="1199" baseline="0" dirty="0" smtClean="0"/>
                      <a:t> Прочие поступления от денежных взысканий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59912367346672"/>
                  <c:y val="-4.902761195547912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6333,7</a:t>
                    </a:r>
                    <a:r>
                      <a:rPr lang="ru-RU" sz="1199" baseline="0" dirty="0" smtClean="0"/>
                      <a:t> безвозмездные поступления от других бюджетов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82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прибыль. доходы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Прочие поступления от денежных взысканий (штрафов) и иных сумм в возмещение ущерба, зачисляемые в бюджеты городских поселений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6910</c:v>
                </c:pt>
                <c:pt idx="1">
                  <c:v>1523</c:v>
                </c:pt>
                <c:pt idx="2">
                  <c:v>23476</c:v>
                </c:pt>
                <c:pt idx="3">
                  <c:v>26</c:v>
                </c:pt>
                <c:pt idx="4">
                  <c:v>218</c:v>
                </c:pt>
                <c:pt idx="5">
                  <c:v>20</c:v>
                </c:pt>
                <c:pt idx="6">
                  <c:v>10</c:v>
                </c:pt>
                <c:pt idx="7">
                  <c:v>5174.2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 (тыс. руб.)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3002206104084"/>
          <c:y val="0.25364943801236484"/>
          <c:w val="0.70011291929281438"/>
          <c:h val="0.61958765145030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(тыс. руб.)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8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4.2606668820177773E-2"/>
                  <c:y val="-6.74647261415398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7722,0 налоги на прибыль, НДФЛ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210503688198977E-2"/>
                  <c:y val="1.135046027749655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1370,7 </a:t>
                    </a:r>
                    <a:r>
                      <a:rPr lang="ru-RU" sz="1199" baseline="0" dirty="0" smtClean="0"/>
                      <a:t>доходы от уплаты акцизов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35603140267326E-2"/>
                  <c:y val="-8.92095713934758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15851,,0 </a:t>
                    </a:r>
                    <a:r>
                      <a:rPr lang="ru-RU" sz="1199" baseline="0" dirty="0" smtClean="0"/>
                      <a:t>Имущественные налоги (налог на землю, налог на имущество)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74835755877736E-2"/>
                  <c:y val="7.648641543740836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27,0</a:t>
                    </a:r>
                    <a:r>
                      <a:rPr lang="ru-RU" sz="1199" baseline="0" dirty="0" smtClean="0"/>
                      <a:t> государственная пошлина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4302906586476386E-2"/>
                  <c:y val="-5.995343240422425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smtClean="0"/>
                      <a:t>20</a:t>
                    </a:r>
                    <a:r>
                      <a:rPr lang="ru-RU" sz="1199" baseline="0" smtClean="0"/>
                      <a:t>  Доходы от продажи земельных участков</a:t>
                    </a:r>
                    <a:endParaRPr lang="ru-RU" sz="120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147790301544458E-2"/>
                  <c:y val="-0.2145870724849038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4,0</a:t>
                    </a:r>
                    <a:r>
                      <a:rPr lang="ru-RU" sz="1199" baseline="0" dirty="0" smtClean="0"/>
                      <a:t> Прочие поступления от денежных взысканий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59912367346672"/>
                  <c:y val="-4.902761195547912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1834,5 безвозмездные поступления от других бюджетов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82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прибыль. доходы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Прочие поступления от денежных взысканий (штрафов) и иных сумм в возмещение ущерба, зачисляемые в бюджеты городских поселений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6910</c:v>
                </c:pt>
                <c:pt idx="1">
                  <c:v>1523</c:v>
                </c:pt>
                <c:pt idx="2">
                  <c:v>23476</c:v>
                </c:pt>
                <c:pt idx="3">
                  <c:v>26</c:v>
                </c:pt>
                <c:pt idx="4">
                  <c:v>218</c:v>
                </c:pt>
                <c:pt idx="5">
                  <c:v>20</c:v>
                </c:pt>
                <c:pt idx="6">
                  <c:v>10</c:v>
                </c:pt>
                <c:pt idx="7">
                  <c:v>5174.2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 (тыс. руб.)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3002206104084"/>
          <c:y val="0.25364943801236484"/>
          <c:w val="0.70011291929281438"/>
          <c:h val="0.61958765145030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(тыс. руб.)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8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4.2606668820177773E-2"/>
                  <c:y val="-6.74647261415398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7822,0 налоги на прибыль, НДФЛ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210503688198977E-2"/>
                  <c:y val="1.135046027749655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1543,0 </a:t>
                    </a:r>
                    <a:r>
                      <a:rPr lang="ru-RU" sz="1199" baseline="0" dirty="0" smtClean="0"/>
                      <a:t>доходы от уплаты акцизов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35603140267326E-2"/>
                  <c:y val="-8.92095713934758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15906,0 </a:t>
                    </a:r>
                    <a:r>
                      <a:rPr lang="ru-RU" sz="1199" baseline="0" dirty="0" smtClean="0"/>
                      <a:t>Имущественные налоги (налог на землю, налог на имущество)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74835755877736E-2"/>
                  <c:y val="7.648641543740836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28,0</a:t>
                    </a:r>
                    <a:r>
                      <a:rPr lang="ru-RU" sz="1199" baseline="0" dirty="0" smtClean="0"/>
                      <a:t> государственная пошлина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4302906586476386E-2"/>
                  <c:y val="-5.995343240422425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smtClean="0"/>
                      <a:t>20</a:t>
                    </a:r>
                    <a:r>
                      <a:rPr lang="ru-RU" sz="1199" baseline="0" smtClean="0"/>
                      <a:t>  Доходы от продажи земельных участков</a:t>
                    </a:r>
                    <a:endParaRPr lang="ru-RU" sz="120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147790301544458E-2"/>
                  <c:y val="-0.2145870724849038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4,0</a:t>
                    </a:r>
                    <a:r>
                      <a:rPr lang="ru-RU" sz="1199" baseline="0" dirty="0" smtClean="0"/>
                      <a:t> Прочие поступления от денежных взысканий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59912367346672"/>
                  <c:y val="-4.902761195547912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1834,5 безвозмездные поступления от других бюджетов</a:t>
                    </a:r>
                    <a:endParaRPr lang="ru-RU" sz="1200" dirty="0"/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82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прибыль. доходы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Прочие поступления от денежных взысканий (штрафов) и иных сумм в возмещение ущерба, зачисляемые в бюджеты городских поселений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6910</c:v>
                </c:pt>
                <c:pt idx="1">
                  <c:v>1523</c:v>
                </c:pt>
                <c:pt idx="2">
                  <c:v>23476</c:v>
                </c:pt>
                <c:pt idx="3">
                  <c:v>26</c:v>
                </c:pt>
                <c:pt idx="4">
                  <c:v>218</c:v>
                </c:pt>
                <c:pt idx="5">
                  <c:v>20</c:v>
                </c:pt>
                <c:pt idx="6">
                  <c:v>10</c:v>
                </c:pt>
                <c:pt idx="7">
                  <c:v>5174.2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16900561184256E-2"/>
          <c:y val="0.19294447081637395"/>
          <c:w val="0.77032565487303584"/>
          <c:h val="0.68988113874793122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2018 год</c:v>
                </c:pt>
              </c:strCache>
            </c:strRef>
          </c:tx>
          <c:explosion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17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plosion val="13"/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4633,3</a:t>
                    </a:r>
                    <a:r>
                      <a:rPr lang="ru-RU" sz="1199" baseline="0" dirty="0" smtClean="0"/>
                      <a:t> общегосударственные вопросы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56493133014721E-2"/>
                  <c:y val="-0.198346017109210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174,4 национальная оборона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89003209218851E-2"/>
                  <c:y val="-7.47027386567437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100,0 национальная безопасность и правоохранительная деятельность 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94647116896678E-2"/>
                  <c:y val="1.8488205495204718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3284,2 национальная экономика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66240246115384E-2"/>
                  <c:y val="0.1256157324510840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6080,8  жилищно-коммунальное хозяйство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47803270278008E-2"/>
                  <c:y val="5.490154773567727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smtClean="0"/>
                      <a:t>440</a:t>
                    </a:r>
                    <a:r>
                      <a:rPr lang="ru-RU" sz="1199" baseline="0" smtClean="0"/>
                      <a:t>  образование</a:t>
                    </a:r>
                    <a:endParaRPr lang="ru-RU" sz="120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879255511808538E-3"/>
                  <c:y val="6.59639910139854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10436,4  культура, кинематография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87669708282167"/>
                  <c:y val="-3.671456538499089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4270,2</a:t>
                    </a:r>
                    <a:r>
                      <a:rPr lang="ru-RU" sz="1199" baseline="0" dirty="0" smtClean="0"/>
                      <a:t>  физическая культура и спорт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1.6001301787724069E-2"/>
                  <c:y val="2.4039199892822365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smtClean="0"/>
                      <a:t>4270,0Прочие</a:t>
                    </a:r>
                    <a:r>
                      <a:rPr lang="ru-RU" sz="1000" dirty="0" smtClean="0"/>
                      <a:t> межбюджетные субсидии </a:t>
                    </a:r>
                    <a:r>
                      <a:rPr lang="en-US" sz="1000" dirty="0" smtClean="0"/>
                      <a:t> </a:t>
                    </a:r>
                    <a:endParaRPr lang="en-US" sz="1000" dirty="0"/>
                  </a:p>
                </c:rich>
              </c:tx>
              <c:spPr>
                <a:noFill/>
                <a:ln w="25369">
                  <a:noFill/>
                </a:ln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 w="25369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Лист1!$A$2:$A$11</c:f>
              <c:numCache>
                <c:formatCode>General</c:formatCode>
                <c:ptCount val="10"/>
                <c:pt idx="0">
                  <c:v>4623.3</c:v>
                </c:pt>
                <c:pt idx="1">
                  <c:v>174.4</c:v>
                </c:pt>
                <c:pt idx="2">
                  <c:v>100</c:v>
                </c:pt>
                <c:pt idx="3">
                  <c:v>2874.1</c:v>
                </c:pt>
                <c:pt idx="4">
                  <c:v>3280.8</c:v>
                </c:pt>
                <c:pt idx="5">
                  <c:v>10436.4</c:v>
                </c:pt>
                <c:pt idx="6">
                  <c:v>440</c:v>
                </c:pt>
                <c:pt idx="7">
                  <c:v>4270.2</c:v>
                </c:pt>
                <c:pt idx="8">
                  <c:v>630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16900561184256E-2"/>
          <c:y val="0.19294447081637395"/>
          <c:w val="0.77032565487303584"/>
          <c:h val="0.68988113874793122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2018 год</c:v>
                </c:pt>
              </c:strCache>
            </c:strRef>
          </c:tx>
          <c:explosion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17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plosion val="13"/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4623,3</a:t>
                    </a:r>
                    <a:r>
                      <a:rPr lang="ru-RU" sz="1199" baseline="0" dirty="0" smtClean="0"/>
                      <a:t> общегосударственные вопросы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56493133014721E-2"/>
                  <c:y val="-0.198346017109210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174,4 национальная оборона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89003209218851E-2"/>
                  <c:y val="-7.47027386567437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100,0 национальная безопасность и правоохранительная деятельность 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94647116896678E-2"/>
                  <c:y val="1.8488205495204718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2874,1 национальная экономика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66240246115384E-2"/>
                  <c:y val="0.1256157324510840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3280,8  жилищно-коммунальное хозяйство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47803270278008E-2"/>
                  <c:y val="5.490154773567727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smtClean="0"/>
                      <a:t>440</a:t>
                    </a:r>
                    <a:r>
                      <a:rPr lang="ru-RU" sz="1199" baseline="0" smtClean="0"/>
                      <a:t>  образование</a:t>
                    </a:r>
                    <a:endParaRPr lang="ru-RU" sz="120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879255511808538E-3"/>
                  <c:y val="6.59639910139854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10436,4</a:t>
                    </a:r>
                    <a:r>
                      <a:rPr lang="ru-RU" sz="1199" baseline="0" dirty="0" smtClean="0"/>
                      <a:t>  культура, кинематография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87669708282167"/>
                  <c:y val="-3.671456538499089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4270,2</a:t>
                    </a:r>
                    <a:r>
                      <a:rPr lang="ru-RU" sz="1199" baseline="0" dirty="0" smtClean="0"/>
                      <a:t>  физическая культура и спорт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2.6170119293028284E-2"/>
                  <c:y val="4.2257134600907059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630,0 условно-утвержденные расходы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 w="25369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Лист1!$A$2:$A$11</c:f>
              <c:numCache>
                <c:formatCode>General</c:formatCode>
                <c:ptCount val="10"/>
                <c:pt idx="0">
                  <c:v>4623.3</c:v>
                </c:pt>
                <c:pt idx="1">
                  <c:v>174.4</c:v>
                </c:pt>
                <c:pt idx="2">
                  <c:v>100</c:v>
                </c:pt>
                <c:pt idx="3">
                  <c:v>2874.1</c:v>
                </c:pt>
                <c:pt idx="4">
                  <c:v>3280.8</c:v>
                </c:pt>
                <c:pt idx="5">
                  <c:v>440</c:v>
                </c:pt>
                <c:pt idx="6">
                  <c:v>10436.4</c:v>
                </c:pt>
                <c:pt idx="7">
                  <c:v>4270.2</c:v>
                </c:pt>
                <c:pt idx="8">
                  <c:v>630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16900561184256E-2"/>
          <c:y val="0.19294447081637395"/>
          <c:w val="0.77032565487303584"/>
          <c:h val="0.68988113874793122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2019 год</c:v>
                </c:pt>
              </c:strCache>
            </c:strRef>
          </c:tx>
          <c:explosion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17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plosion val="13"/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4623,3</a:t>
                    </a:r>
                    <a:r>
                      <a:rPr lang="ru-RU" sz="1199" baseline="0" dirty="0" smtClean="0"/>
                      <a:t> общегосударственные вопросы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56493133014721E-2"/>
                  <c:y val="-0.198346017109210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174,4 национальная оборона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89003209218851E-2"/>
                  <c:y val="-7.47027386567437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100,0 национальная безопасность и правоохранительная деятельность 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94647116896678E-2"/>
                  <c:y val="1.8488205495204718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2918,4 национальная экономика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66240246115384E-2"/>
                  <c:y val="0.1256157324510840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2919,8  жилищно-коммунальное хозяйство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47803270278008E-2"/>
                  <c:y val="5.490154773567727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smtClean="0"/>
                      <a:t>440</a:t>
                    </a:r>
                    <a:r>
                      <a:rPr lang="ru-RU" sz="1199" baseline="0" smtClean="0"/>
                      <a:t>  образование</a:t>
                    </a:r>
                    <a:endParaRPr lang="ru-RU" sz="120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879255511808538E-3"/>
                  <c:y val="6.59639910139854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10436,4</a:t>
                    </a:r>
                    <a:r>
                      <a:rPr lang="ru-RU" sz="1199" baseline="0" dirty="0" smtClean="0"/>
                      <a:t>  культура, кинематография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87669708282167"/>
                  <c:y val="-3.671456538499089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4270,2</a:t>
                    </a:r>
                    <a:r>
                      <a:rPr lang="ru-RU" sz="1199" baseline="0" dirty="0" smtClean="0"/>
                      <a:t>  физическая культура и спорт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tx>
                <c:rich>
                  <a:bodyPr/>
                  <a:lstStyle/>
                  <a:p>
                    <a:r>
                      <a:rPr lang="ru-RU" sz="1200" smtClean="0"/>
                      <a:t>1275,0</a:t>
                    </a:r>
                    <a:r>
                      <a:rPr lang="ru-RU" sz="1200" baseline="0" smtClean="0"/>
                      <a:t> условно-утвержденные расходы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 w="25369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Лист1!$A$2:$A$11</c:f>
              <c:numCache>
                <c:formatCode>General</c:formatCode>
                <c:ptCount val="10"/>
                <c:pt idx="0">
                  <c:v>4623.3</c:v>
                </c:pt>
                <c:pt idx="1">
                  <c:v>174.4</c:v>
                </c:pt>
                <c:pt idx="2">
                  <c:v>100</c:v>
                </c:pt>
                <c:pt idx="3">
                  <c:v>2918.4</c:v>
                </c:pt>
                <c:pt idx="4">
                  <c:v>2919.8</c:v>
                </c:pt>
                <c:pt idx="5">
                  <c:v>440</c:v>
                </c:pt>
                <c:pt idx="6">
                  <c:v>10436.4</c:v>
                </c:pt>
                <c:pt idx="7">
                  <c:v>4270.2</c:v>
                </c:pt>
                <c:pt idx="8">
                  <c:v>1275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C237C-16BE-4250-AFAD-F35D47F5C7A7}" type="presOf" srcId="{ADB1419B-AC29-439A-9A52-52A4D8AD4433}" destId="{A84245DF-C8CC-47D2-83AC-15EF153255E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ED88ADC-2804-47A9-B1C6-88292282869B}" type="presOf" srcId="{6CD1DB72-7F8F-4E2A-A00A-E83DF7CE947F}" destId="{22696057-B287-4EFB-96CD-3F248CB196C8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CD3C5BE6-3F9F-4787-83BA-22BBE8810B5A}" type="presOf" srcId="{4E7CB679-5A70-4D19-B9FE-B35165ACC3D3}" destId="{32775538-2AC3-4373-B014-5A44732CBC7F}" srcOrd="0" destOrd="0" presId="urn:microsoft.com/office/officeart/2005/8/layout/equation1"/>
    <dgm:cxn modelId="{7DE1FED2-BBA8-4C55-8E02-449CDDC1BA1F}" type="presOf" srcId="{D36948F7-83BC-4220-85A0-DE21D57BD41D}" destId="{1816D16A-814C-4C22-A6CC-12105B3989BB}" srcOrd="0" destOrd="0" presId="urn:microsoft.com/office/officeart/2005/8/layout/equation1"/>
    <dgm:cxn modelId="{F5571108-2A51-45C5-A5AD-EEF27A3F7622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5F19968E-F718-4480-977A-791D9C3F8EEE}" type="presOf" srcId="{FEA73179-04A7-4795-AF97-EAF1F3F2AA68}" destId="{4B955819-9EB5-4C61-BE5E-7CE7027DF3F0}" srcOrd="0" destOrd="0" presId="urn:microsoft.com/office/officeart/2005/8/layout/equation1"/>
    <dgm:cxn modelId="{614F2DC5-BB86-477D-AA14-AF1B07F9D383}" type="presParOf" srcId="{22696057-B287-4EFB-96CD-3F248CB196C8}" destId="{7FAC88BC-C8FF-402F-AB2A-11AC4BBF48B7}" srcOrd="0" destOrd="0" presId="urn:microsoft.com/office/officeart/2005/8/layout/equation1"/>
    <dgm:cxn modelId="{C7711A36-30BD-4DCB-BBF7-CF4B23B1736E}" type="presParOf" srcId="{22696057-B287-4EFB-96CD-3F248CB196C8}" destId="{2E3F7D03-16FC-4BE4-943C-EE4202A7666A}" srcOrd="1" destOrd="0" presId="urn:microsoft.com/office/officeart/2005/8/layout/equation1"/>
    <dgm:cxn modelId="{DE970659-9A69-4E07-B122-8DE9F9E8A7D3}" type="presParOf" srcId="{22696057-B287-4EFB-96CD-3F248CB196C8}" destId="{1816D16A-814C-4C22-A6CC-12105B3989BB}" srcOrd="2" destOrd="0" presId="urn:microsoft.com/office/officeart/2005/8/layout/equation1"/>
    <dgm:cxn modelId="{863D60F4-4849-434C-92B5-69CD93B67CA4}" type="presParOf" srcId="{22696057-B287-4EFB-96CD-3F248CB196C8}" destId="{5A3AD51A-CA0C-4D60-85EB-AFC0F3AEFCE4}" srcOrd="3" destOrd="0" presId="urn:microsoft.com/office/officeart/2005/8/layout/equation1"/>
    <dgm:cxn modelId="{395FA55A-8C21-419F-A56C-9A99C1F84AA6}" type="presParOf" srcId="{22696057-B287-4EFB-96CD-3F248CB196C8}" destId="{32775538-2AC3-4373-B014-5A44732CBC7F}" srcOrd="4" destOrd="0" presId="urn:microsoft.com/office/officeart/2005/8/layout/equation1"/>
    <dgm:cxn modelId="{2E3635D4-C03C-4794-9968-B4CFEAE47A9D}" type="presParOf" srcId="{22696057-B287-4EFB-96CD-3F248CB196C8}" destId="{EDA2439C-BAC0-499A-8F57-8D66EBFA7D82}" srcOrd="5" destOrd="0" presId="urn:microsoft.com/office/officeart/2005/8/layout/equation1"/>
    <dgm:cxn modelId="{BB9AD2EE-CC9A-4334-A28C-E3A3F25ABC0A}" type="presParOf" srcId="{22696057-B287-4EFB-96CD-3F248CB196C8}" destId="{4B955819-9EB5-4C61-BE5E-7CE7027DF3F0}" srcOrd="6" destOrd="0" presId="urn:microsoft.com/office/officeart/2005/8/layout/equation1"/>
    <dgm:cxn modelId="{0A4D4F13-472C-46C0-BF13-1C7279B3E557}" type="presParOf" srcId="{22696057-B287-4EFB-96CD-3F248CB196C8}" destId="{EE572389-320D-4E27-B728-8E274B326BA1}" srcOrd="7" destOrd="0" presId="urn:microsoft.com/office/officeart/2005/8/layout/equation1"/>
    <dgm:cxn modelId="{091BE8F8-63B9-4C43-A43A-EAAD727B8CE2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07" y="335683"/>
          <a:ext cx="1733696" cy="90026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201" y="467524"/>
        <a:ext cx="1225908" cy="636586"/>
      </dsp:txXfrm>
    </dsp:sp>
    <dsp:sp modelId="{1816D16A-814C-4C22-A6CC-12105B3989BB}">
      <dsp:nvSpPr>
        <dsp:cNvPr id="0" name=""/>
        <dsp:cNvSpPr/>
      </dsp:nvSpPr>
      <dsp:spPr>
        <a:xfrm>
          <a:off x="1860324" y="428316"/>
          <a:ext cx="651554" cy="651554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46687" y="677470"/>
        <a:ext cx="478828" cy="153246"/>
      </dsp:txXfrm>
    </dsp:sp>
    <dsp:sp modelId="{32775538-2AC3-4373-B014-5A44732CBC7F}">
      <dsp:nvSpPr>
        <dsp:cNvPr id="0" name=""/>
        <dsp:cNvSpPr/>
      </dsp:nvSpPr>
      <dsp:spPr>
        <a:xfrm>
          <a:off x="2568993" y="348613"/>
          <a:ext cx="1667675" cy="874408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3218" y="476667"/>
        <a:ext cx="1179225" cy="618300"/>
      </dsp:txXfrm>
    </dsp:sp>
    <dsp:sp modelId="{4B955819-9EB5-4C61-BE5E-7CE7027DF3F0}">
      <dsp:nvSpPr>
        <dsp:cNvPr id="0" name=""/>
        <dsp:cNvSpPr/>
      </dsp:nvSpPr>
      <dsp:spPr>
        <a:xfrm>
          <a:off x="4327886" y="460040"/>
          <a:ext cx="651554" cy="651554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414249" y="594260"/>
        <a:ext cx="478828" cy="383114"/>
      </dsp:txXfrm>
    </dsp:sp>
    <dsp:sp modelId="{A84245DF-C8CC-47D2-83AC-15EF153255E0}">
      <dsp:nvSpPr>
        <dsp:cNvPr id="0" name=""/>
        <dsp:cNvSpPr/>
      </dsp:nvSpPr>
      <dsp:spPr>
        <a:xfrm>
          <a:off x="5070658" y="300073"/>
          <a:ext cx="1714643" cy="9714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321762" y="442344"/>
        <a:ext cx="1212435" cy="68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DA4EA73-97B8-46D0-974B-CDD89C59752E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4366D27-E099-46A9-99E2-AA7253F6BA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2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FA09933-19C6-4D8B-9F47-DEC7F5982C40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ABDFCAE-D15F-4B52-A621-81A5F09B1B76}" type="slidenum">
              <a:rPr lang="ru-RU" sz="1200">
                <a:latin typeface="Calibri" pitchFamily="34" charset="0"/>
              </a:rPr>
              <a:pPr algn="r" eaLnBrk="1" hangingPunct="1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65AD03A-A451-441F-911F-1E45E2EF12F8}" type="slidenum">
              <a:rPr lang="ru-RU" sz="1200">
                <a:latin typeface="Calibri" pitchFamily="34" charset="0"/>
              </a:rPr>
              <a:pPr algn="r" eaLnBrk="1" hangingPunct="1"/>
              <a:t>22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7F79FD-92BE-4F60-9291-DA45BD595F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4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34A00-49AB-44C2-9CE7-523772AD72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5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FB544-97B2-4D3D-B89F-1984B2E379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13790-AB58-4439-B503-2355E3B044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9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CB2D7-1C6C-4334-9190-36A1AD4AC1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81627-A06E-42EF-BC66-67A84C8C2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EC614-E2AE-4C8A-8795-B51E4543F2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A071F-A584-4FD3-BBCA-B44F3B08CD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5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70500-A27B-42C3-A98E-E5926D27E2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8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78732-C867-44A0-8A0E-29CC69B98A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3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B0EF7-0962-41D8-890D-27E15F1C63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B2933-BCBE-40C8-9711-6261E0099F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0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3A13C-292B-4FC0-9FD0-F9941A796B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 eaLnBrk="1" hangingPunct="1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A969D0-11FD-435B-A74D-CD66EBEDE7E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kaz.my1.ru/index/reshenija_2016_goda/0-10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az_adm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баннер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6645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7" y="5943935"/>
            <a:ext cx="7992889" cy="95410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ru-RU" dirty="0" smtClean="0"/>
              <a:t>Разработан на основании решения  № 66 от 30.12.2016г.</a:t>
            </a:r>
          </a:p>
          <a:p>
            <a:pPr algn="ctr"/>
            <a:r>
              <a:rPr lang="ru-RU" dirty="0" smtClean="0"/>
              <a:t> «О бюджете муниципального образования </a:t>
            </a:r>
          </a:p>
          <a:p>
            <a:pPr algn="ctr"/>
            <a:r>
              <a:rPr lang="ru-RU" dirty="0" smtClean="0"/>
              <a:t>«Казское городское поселение» на 2017 и на плановый период 2018 и 2019 годы</a:t>
            </a:r>
          </a:p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admkaz.my1.ru/index/reshenija_2016_goda/0-102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Казского городского поселения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029726"/>
              </p:ext>
            </p:extLst>
          </p:nvPr>
        </p:nvGraphicFramePr>
        <p:xfrm>
          <a:off x="468313" y="1484313"/>
          <a:ext cx="856773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7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9928831"/>
              </p:ext>
            </p:extLst>
          </p:nvPr>
        </p:nvGraphicFramePr>
        <p:xfrm>
          <a:off x="323850" y="1412875"/>
          <a:ext cx="4968875" cy="4968453"/>
        </p:xfrm>
        <a:graphic>
          <a:graphicData uri="http://schemas.openxmlformats.org/drawingml/2006/table">
            <a:tbl>
              <a:tblPr/>
              <a:tblGrid>
                <a:gridCol w="3836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2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1392,6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15232,0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15202,0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24578,6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24875,6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459,3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174,4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Спонсорская помощь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6333,7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35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31209,3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175" y="26670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бюджета Казского городского поселения на 2017 год (тыс. </a:t>
            </a:r>
            <a:r>
              <a:rPr lang="ru-RU" sz="2400" b="1" dirty="0" err="1" smtClean="0">
                <a:latin typeface="Times New Roman" pitchFamily="18" charset="0"/>
              </a:rPr>
              <a:t>руб</a:t>
            </a:r>
            <a:r>
              <a:rPr lang="ru-RU" sz="2400" b="1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13380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78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5827995"/>
              </p:ext>
            </p:extLst>
          </p:nvPr>
        </p:nvGraphicFramePr>
        <p:xfrm>
          <a:off x="323850" y="1412875"/>
          <a:ext cx="4968875" cy="4968453"/>
        </p:xfrm>
        <a:graphic>
          <a:graphicData uri="http://schemas.openxmlformats.org/drawingml/2006/table">
            <a:tbl>
              <a:tblPr/>
              <a:tblGrid>
                <a:gridCol w="3836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2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1370,7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15234,0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15204,0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24697,7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24994,7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160,1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174,4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Спонсорская помощь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1834,5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35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26829,2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175" y="0"/>
            <a:ext cx="8453314" cy="1174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бюджета Казского городского поселения на 2018 год (тыс. </a:t>
            </a:r>
            <a:r>
              <a:rPr lang="ru-RU" sz="2400" b="1" dirty="0" err="1" smtClean="0">
                <a:latin typeface="Times New Roman" pitchFamily="18" charset="0"/>
              </a:rPr>
              <a:t>руб</a:t>
            </a:r>
            <a:r>
              <a:rPr lang="ru-RU" sz="2400" b="1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13380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78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91226596"/>
              </p:ext>
            </p:extLst>
          </p:nvPr>
        </p:nvGraphicFramePr>
        <p:xfrm>
          <a:off x="323850" y="1412875"/>
          <a:ext cx="4968875" cy="4968453"/>
        </p:xfrm>
        <a:graphic>
          <a:graphicData uri="http://schemas.openxmlformats.org/drawingml/2006/table">
            <a:tbl>
              <a:tblPr/>
              <a:tblGrid>
                <a:gridCol w="3836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2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1543,9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15236,0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15206,0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25012,0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25323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160,1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174,4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1500,0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Спонсорская помощь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1834,5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35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27157,5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175" y="26670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бюджета Казского городского поселения на 2019 год (тыс. </a:t>
            </a:r>
            <a:r>
              <a:rPr lang="ru-RU" sz="2400" b="1" dirty="0" err="1" smtClean="0">
                <a:latin typeface="Times New Roman" pitchFamily="18" charset="0"/>
              </a:rPr>
              <a:t>руб</a:t>
            </a:r>
            <a:r>
              <a:rPr lang="ru-RU" sz="2400" b="1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13380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78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30" y="195471"/>
            <a:ext cx="6429420" cy="5105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по основным функциям государства</a:t>
            </a: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57563"/>
            <a:ext cx="5000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86188"/>
            <a:ext cx="50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14813"/>
            <a:ext cx="5000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25"/>
            <a:ext cx="500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5000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857875"/>
            <a:ext cx="5000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00250"/>
            <a:ext cx="5000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5000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43250"/>
            <a:ext cx="533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86188"/>
            <a:ext cx="571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476375" y="908050"/>
            <a:ext cx="6521450" cy="660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800" b="1">
                <a:solidFill>
                  <a:schemeClr val="tx1"/>
                </a:solidFill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1563" y="2071688"/>
            <a:ext cx="2500312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42988" y="2420938"/>
            <a:ext cx="2500312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Первичный воинский учет</a:t>
            </a:r>
            <a:endParaRPr lang="ru-RU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63" y="2786063"/>
            <a:ext cx="2500312" cy="611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100">
                <a:solidFill>
                  <a:srgbClr val="003300"/>
                </a:solidFill>
                <a:latin typeface="Times New Roman" pitchFamily="18" charset="0"/>
                <a:cs typeface="+mn-cs"/>
              </a:rPr>
              <a:t>Пожарная безопасность, гражданская оборона, предупреждение 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чрезвычайных ситуаций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6013" y="3429000"/>
            <a:ext cx="2447925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Национальная экономика</a:t>
            </a:r>
          </a:p>
        </p:txBody>
      </p:sp>
      <p:sp>
        <p:nvSpPr>
          <p:cNvPr id="14359" name="TextBox 64"/>
          <p:cNvSpPr txBox="1">
            <a:spLocks noChangeArrowheads="1"/>
          </p:cNvSpPr>
          <p:nvPr/>
        </p:nvSpPr>
        <p:spPr bwMode="auto">
          <a:xfrm>
            <a:off x="1071563" y="3786188"/>
            <a:ext cx="2500312" cy="457200"/>
          </a:xfrm>
          <a:prstGeom prst="rect">
            <a:avLst/>
          </a:prstGeom>
          <a:solidFill>
            <a:srgbClr val="FAD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4360" name="TextBox 65"/>
          <p:cNvSpPr txBox="1">
            <a:spLocks noChangeArrowheads="1"/>
          </p:cNvSpPr>
          <p:nvPr/>
        </p:nvSpPr>
        <p:spPr bwMode="auto">
          <a:xfrm>
            <a:off x="1071563" y="4214813"/>
            <a:ext cx="2500312" cy="2762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14361" name="TextBox 68"/>
          <p:cNvSpPr txBox="1">
            <a:spLocks noChangeArrowheads="1"/>
          </p:cNvSpPr>
          <p:nvPr/>
        </p:nvSpPr>
        <p:spPr bwMode="auto">
          <a:xfrm>
            <a:off x="1071563" y="4572000"/>
            <a:ext cx="2500312" cy="276225"/>
          </a:xfrm>
          <a:prstGeom prst="rect">
            <a:avLst/>
          </a:prstGeom>
          <a:solidFill>
            <a:srgbClr val="50B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14362" name="TextBox 69"/>
          <p:cNvSpPr txBox="1">
            <a:spLocks noChangeArrowheads="1"/>
          </p:cNvSpPr>
          <p:nvPr/>
        </p:nvSpPr>
        <p:spPr bwMode="auto">
          <a:xfrm>
            <a:off x="1071563" y="5000625"/>
            <a:ext cx="2500312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71563" y="5500688"/>
            <a:ext cx="2500312" cy="27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Здравоохранение</a:t>
            </a:r>
          </a:p>
        </p:txBody>
      </p:sp>
      <p:sp>
        <p:nvSpPr>
          <p:cNvPr id="14364" name="Прямоугольник 72"/>
          <p:cNvSpPr>
            <a:spLocks noChangeArrowheads="1"/>
          </p:cNvSpPr>
          <p:nvPr/>
        </p:nvSpPr>
        <p:spPr bwMode="auto">
          <a:xfrm>
            <a:off x="1071563" y="5929313"/>
            <a:ext cx="2500312" cy="276225"/>
          </a:xfrm>
          <a:prstGeom prst="rect">
            <a:avLst/>
          </a:prstGeom>
          <a:solidFill>
            <a:srgbClr val="A65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572125" y="2071688"/>
            <a:ext cx="314325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Физическая культура и спорт</a:t>
            </a:r>
          </a:p>
        </p:txBody>
      </p:sp>
      <p:sp>
        <p:nvSpPr>
          <p:cNvPr id="14366" name="Прямоугольник 74"/>
          <p:cNvSpPr>
            <a:spLocks noChangeArrowheads="1"/>
          </p:cNvSpPr>
          <p:nvPr/>
        </p:nvSpPr>
        <p:spPr bwMode="auto">
          <a:xfrm>
            <a:off x="5572125" y="2643188"/>
            <a:ext cx="3143250" cy="2746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14367" name="Прямоугольник 76"/>
          <p:cNvSpPr>
            <a:spLocks noChangeArrowheads="1"/>
          </p:cNvSpPr>
          <p:nvPr/>
        </p:nvSpPr>
        <p:spPr bwMode="auto">
          <a:xfrm>
            <a:off x="5572125" y="3143250"/>
            <a:ext cx="3071813" cy="457200"/>
          </a:xfrm>
          <a:prstGeom prst="rect">
            <a:avLst/>
          </a:prstGeom>
          <a:solidFill>
            <a:srgbClr val="D49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Обслуживание государственного и </a:t>
            </a:r>
          </a:p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14368" name="Прямоугольник 77"/>
          <p:cNvSpPr>
            <a:spLocks noChangeArrowheads="1"/>
          </p:cNvSpPr>
          <p:nvPr/>
        </p:nvSpPr>
        <p:spPr bwMode="auto">
          <a:xfrm>
            <a:off x="5572125" y="3786188"/>
            <a:ext cx="3143250" cy="6397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214446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370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500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</a:rPr>
              <a:t>Расходы Казского городского поселения</a:t>
            </a:r>
            <a:br>
              <a:rPr lang="ru-RU" altLang="ru-RU" sz="2800" dirty="0" smtClean="0"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</a:rPr>
              <a:t>на 2017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710119"/>
              </p:ext>
            </p:extLst>
          </p:nvPr>
        </p:nvGraphicFramePr>
        <p:xfrm>
          <a:off x="395288" y="1341438"/>
          <a:ext cx="8748712" cy="5407173"/>
        </p:xfrm>
        <a:graphic>
          <a:graphicData uri="http://schemas.openxmlformats.org/drawingml/2006/table">
            <a:tbl>
              <a:tblPr/>
              <a:tblGrid>
                <a:gridCol w="5057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6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4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91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Сумма,тыс.руб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8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174,40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5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3284,2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6080,8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30,9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2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4270,2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2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Прочие межбюджетные субсидии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4270,0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12,7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33689,3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</a:rPr>
              <a:t>Расходы Казского городского поселения</a:t>
            </a:r>
            <a:br>
              <a:rPr lang="ru-RU" altLang="ru-RU" sz="2800" dirty="0" smtClean="0"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</a:rPr>
              <a:t>на 2018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02663"/>
              </p:ext>
            </p:extLst>
          </p:nvPr>
        </p:nvGraphicFramePr>
        <p:xfrm>
          <a:off x="395288" y="1341438"/>
          <a:ext cx="8641209" cy="4697220"/>
        </p:xfrm>
        <a:graphic>
          <a:graphicData uri="http://schemas.openxmlformats.org/drawingml/2006/table">
            <a:tbl>
              <a:tblPr/>
              <a:tblGrid>
                <a:gridCol w="4995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1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45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60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4623,3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7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174,4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7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2874,1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3280,8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38,9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4270,2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15,9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1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Условно-утвержденные расходы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26829,2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</a:rPr>
              <a:t>Расходы Казского городского поселения</a:t>
            </a:r>
            <a:br>
              <a:rPr lang="ru-RU" altLang="ru-RU" sz="2800" dirty="0" smtClean="0"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</a:rPr>
              <a:t>на 2019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51211"/>
              </p:ext>
            </p:extLst>
          </p:nvPr>
        </p:nvGraphicFramePr>
        <p:xfrm>
          <a:off x="395288" y="1341438"/>
          <a:ext cx="8641209" cy="4821765"/>
        </p:xfrm>
        <a:graphic>
          <a:graphicData uri="http://schemas.openxmlformats.org/drawingml/2006/table">
            <a:tbl>
              <a:tblPr/>
              <a:tblGrid>
                <a:gridCol w="4995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1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45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60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Сумма,тыс.руб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4623,3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7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174,4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7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2918,4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2919,8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38,4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21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4270,2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15,7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Условно-утвержденные расходы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1275,0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27157,5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130175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бюджета </a:t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Казского городского поселения на 2017г.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061328"/>
              </p:ext>
            </p:extLst>
          </p:nvPr>
        </p:nvGraphicFramePr>
        <p:xfrm>
          <a:off x="395536" y="1484784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130175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бюджета </a:t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Казского городского поселения на 2018г.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874791"/>
              </p:ext>
            </p:extLst>
          </p:nvPr>
        </p:nvGraphicFramePr>
        <p:xfrm>
          <a:off x="518344" y="1535584"/>
          <a:ext cx="8137525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БЮДЖЕТ КАЗСКОГО ГОРОДСКОГО ПОСЕЛЕНИЯ  НА 2017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-2019 ГОДЫ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125538"/>
            <a:ext cx="7427912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130175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бюджета </a:t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Казского городского поселения на 2019 г.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884193"/>
              </p:ext>
            </p:extLst>
          </p:nvPr>
        </p:nvGraphicFramePr>
        <p:xfrm>
          <a:off x="518344" y="1535584"/>
          <a:ext cx="8137525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80400" cy="881063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effectLst/>
                <a:latin typeface="Times New Roman" pitchFamily="18" charset="0"/>
              </a:rPr>
              <a:t>Перечень муниципальных  программ</a:t>
            </a:r>
            <a:r>
              <a:rPr lang="ru-RU" altLang="ru-RU" sz="2000" dirty="0" smtClean="0">
                <a:effectLst/>
                <a:latin typeface="Times New Roman" pitchFamily="18" charset="0"/>
              </a:rPr>
              <a:t/>
            </a:r>
            <a:br>
              <a:rPr lang="ru-RU" altLang="ru-RU" sz="2000" dirty="0" smtClean="0">
                <a:effectLst/>
                <a:latin typeface="Times New Roman" pitchFamily="18" charset="0"/>
              </a:rPr>
            </a:br>
            <a:r>
              <a:rPr lang="ru-RU" altLang="ru-RU" sz="2000" b="1" dirty="0" smtClean="0">
                <a:effectLst/>
                <a:latin typeface="Times New Roman" pitchFamily="18" charset="0"/>
              </a:rPr>
              <a:t>Казского городского поселения(за счет средств местного бюджета)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                              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                                          </a:t>
            </a:r>
            <a:r>
              <a:rPr lang="ru-RU" altLang="ru-RU" sz="1200" b="1" dirty="0" err="1" smtClean="0">
                <a:effectLst/>
                <a:latin typeface="Times New Roman" pitchFamily="18" charset="0"/>
              </a:rPr>
              <a:t>тыс.руб</a:t>
            </a:r>
            <a:r>
              <a:rPr lang="ru-RU" altLang="ru-RU" sz="1200" b="1" dirty="0" smtClean="0">
                <a:effectLst/>
                <a:latin typeface="Times New Roman" pitchFamily="18" charset="0"/>
              </a:rPr>
              <a:t>.</a:t>
            </a:r>
            <a:endParaRPr lang="ru-RU" altLang="ru-RU" sz="12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68279"/>
              </p:ext>
            </p:extLst>
          </p:nvPr>
        </p:nvGraphicFramePr>
        <p:xfrm>
          <a:off x="250825" y="908050"/>
          <a:ext cx="8486775" cy="5951540"/>
        </p:xfrm>
        <a:graphic>
          <a:graphicData uri="http://schemas.openxmlformats.org/drawingml/2006/table">
            <a:tbl>
              <a:tblPr/>
              <a:tblGrid>
                <a:gridCol w="493713"/>
                <a:gridCol w="5414962"/>
                <a:gridCol w="858838"/>
                <a:gridCol w="860425"/>
                <a:gridCol w="858837"/>
              </a:tblGrid>
              <a:tr h="158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условий жизни населения и деятельности предприятий в Казском городском поселении  с мероприятием «Снижение рисков и смягчение последствий чрезвычайных ситуаций природного и техногенного характера».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условий жизни населения и деятельности предприятий в Казском городском с мероприятием «Обеспечение пожарной безопасности».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1050,8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2440,8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2079,8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«Подготовка к зиме»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автомобильных дорог общего пользования Казского городского поселения»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1784,2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1374,1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1418,4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«Проектирование и строительство объектов»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системы по вопросам награждения, поощрения и проведения орг. мероприятий»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3575,0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4554,9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4238,2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98488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Казского городского поселения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16013" y="1916113"/>
            <a:ext cx="7164387" cy="48863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Местонахождение: п. Каз, ул. Победы, 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Электронный адрес: </a:t>
            </a:r>
            <a:r>
              <a:rPr lang="en-US" sz="3200" dirty="0" smtClean="0">
                <a:solidFill>
                  <a:srgbClr val="002060"/>
                </a:solidFill>
                <a:latin typeface="Trebuchet MS"/>
                <a:hlinkClick r:id="rId3"/>
              </a:rPr>
              <a:t>kaz_adm@mail.ru</a:t>
            </a: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График работы: с 8.30 до 17.30 (перерыв 12.30 – 13.30, выходной суббота, воскресенье)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Телефон 61-3-80</a:t>
            </a:r>
          </a:p>
          <a:p>
            <a:pPr fontAlgn="auto">
              <a:buClr>
                <a:srgbClr val="F14124">
                  <a:lumMod val="75000"/>
                </a:srgbClr>
              </a:buClr>
              <a:defRPr/>
            </a:pPr>
            <a:endParaRPr lang="ru-RU" dirty="0">
              <a:solidFill>
                <a:srgbClr val="212745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1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НА 2016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229600" cy="55451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4352 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Территория  -  13,88 кв. км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sz="2000" dirty="0" smtClean="0">
                <a:latin typeface="Times New Roman" pitchFamily="18" charset="0"/>
              </a:rPr>
              <a:t>Число безработных граждан -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</a:rPr>
              <a:t>  61 человек</a:t>
            </a:r>
            <a:endParaRPr lang="ru-RU" sz="20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2,5</a:t>
            </a:r>
            <a:r>
              <a:rPr lang="en-US" sz="2000" dirty="0" smtClean="0">
                <a:latin typeface="Times New Roman" pitchFamily="18" charset="0"/>
              </a:rPr>
              <a:t> 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7489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Бюджетный процесс в Казском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0066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Составление </a:t>
            </a:r>
            <a:r>
              <a:rPr lang="ru-RU" sz="1600" dirty="0" smtClean="0">
                <a:latin typeface="Times New Roman" pitchFamily="18" charset="0"/>
              </a:rPr>
              <a:t>(ведущий специалист по экономическим вопросам) и представление проекта бюджета (Глава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latin typeface="Times New Roman" pitchFamily="18" charset="0"/>
              </a:rPr>
              <a:t>проекта бюджета (Совет народных депутатов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</a:rPr>
              <a:t>Бюджет Казского городского поселения рассматривается в двух чтениях (Совет народных депутатов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Подписание и опубликование</a:t>
            </a:r>
            <a:r>
              <a:rPr lang="ru-RU" sz="1600" dirty="0" smtClean="0">
                <a:latin typeface="Times New Roman" pitchFamily="18" charset="0"/>
              </a:rPr>
              <a:t> решения о бюджете (Глава Казского городского поселения, председатель Совета народных депутатов 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Внесение изменений и дополнений</a:t>
            </a:r>
            <a:r>
              <a:rPr lang="ru-RU" sz="1600" dirty="0" smtClean="0">
                <a:latin typeface="Times New Roman" pitchFamily="18" charset="0"/>
              </a:rPr>
              <a:t>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Исполнение </a:t>
            </a:r>
            <a:r>
              <a:rPr lang="ru-RU" sz="1600" dirty="0" smtClean="0"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ru-RU" sz="2800" smtClean="0">
                <a:latin typeface="Times New Roman" pitchFamily="18" charset="0"/>
              </a:rPr>
              <a:t>Что такое бюджет?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2376487"/>
          </a:xfrm>
        </p:spPr>
        <p:txBody>
          <a:bodyPr/>
          <a:lstStyle/>
          <a:p>
            <a:r>
              <a:rPr lang="ru-RU" sz="2000" u="sng" smtClean="0">
                <a:effectLst/>
                <a:latin typeface="Times New Roman" pitchFamily="18" charset="0"/>
              </a:rPr>
              <a:t>Бюджет </a:t>
            </a:r>
            <a:r>
              <a:rPr lang="ru-RU" sz="2000" smtClean="0">
                <a:effectLst/>
                <a:latin typeface="Times New Roman" pitchFamily="18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</a:t>
            </a:r>
            <a:r>
              <a:rPr lang="en-US" sz="2000" smtClean="0">
                <a:effectLst/>
                <a:latin typeface="Times New Roman" pitchFamily="18" charset="0"/>
              </a:rPr>
              <a:t> </a:t>
            </a:r>
            <a:r>
              <a:rPr lang="ru-RU" sz="2000" smtClean="0">
                <a:effectLst/>
                <a:latin typeface="Times New Roman" pitchFamily="18" charset="0"/>
              </a:rPr>
              <a:t>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</a:t>
            </a:r>
            <a:r>
              <a:rPr lang="en-US" sz="2000" u="sng" smtClean="0">
                <a:effectLst/>
                <a:latin typeface="Times New Roman" pitchFamily="18" charset="0"/>
              </a:rPr>
              <a:t>.</a:t>
            </a:r>
            <a:endParaRPr lang="ru-RU" sz="2000" smtClean="0">
              <a:effectLst/>
              <a:latin typeface="Times New Roman" pitchFamily="18" charset="0"/>
            </a:endParaRPr>
          </a:p>
        </p:txBody>
      </p:sp>
      <p:pic>
        <p:nvPicPr>
          <p:cNvPr id="8196" name="Picture 7" descr="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388778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464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2135188"/>
            <a:ext cx="7561263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2714620"/>
          <a:ext cx="678661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220" name="Группа 40"/>
          <p:cNvGrpSpPr>
            <a:grpSpLocks/>
          </p:cNvGrpSpPr>
          <p:nvPr/>
        </p:nvGrpSpPr>
        <p:grpSpPr bwMode="auto">
          <a:xfrm>
            <a:off x="1928813" y="4357688"/>
            <a:ext cx="6429375" cy="928687"/>
            <a:chOff x="1571604" y="4357694"/>
            <a:chExt cx="6429420" cy="928694"/>
          </a:xfrm>
        </p:grpSpPr>
        <p:sp>
          <p:nvSpPr>
            <p:cNvPr id="33" name="Минус 32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223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36" name="Плюс 35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225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468313" y="404813"/>
            <a:ext cx="8315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>
                <a:latin typeface="Times New Roman" pitchFamily="18" charset="0"/>
              </a:rPr>
              <a:t>Чтобы понять, как устроен бюджет, сравним его с бюджетом отдельной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888" y="1362075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2071688"/>
            <a:ext cx="750093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3000375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000375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000375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Безвозмездные поступления</a:t>
            </a:r>
          </a:p>
        </p:txBody>
      </p:sp>
      <p:grpSp>
        <p:nvGrpSpPr>
          <p:cNvPr id="10251" name="Группа 21"/>
          <p:cNvGrpSpPr>
            <a:grpSpLocks/>
          </p:cNvGrpSpPr>
          <p:nvPr/>
        </p:nvGrpSpPr>
        <p:grpSpPr bwMode="auto">
          <a:xfrm>
            <a:off x="2286000" y="2714625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2" name="Группа 27"/>
          <p:cNvGrpSpPr>
            <a:grpSpLocks/>
          </p:cNvGrpSpPr>
          <p:nvPr/>
        </p:nvGrpSpPr>
        <p:grpSpPr bwMode="auto">
          <a:xfrm rot="-5400000">
            <a:off x="-607218" y="482203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591719" y="2071677"/>
              <a:ext cx="5643371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485474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57533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28844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3" name="Группа 32"/>
          <p:cNvGrpSpPr>
            <a:grpSpLocks/>
          </p:cNvGrpSpPr>
          <p:nvPr/>
        </p:nvGrpSpPr>
        <p:grpSpPr bwMode="auto">
          <a:xfrm rot="-5400000">
            <a:off x="2035969" y="482203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591721" y="2071678"/>
              <a:ext cx="5643371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485474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57534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28845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4" name="Группа 37"/>
          <p:cNvGrpSpPr>
            <a:grpSpLocks/>
          </p:cNvGrpSpPr>
          <p:nvPr/>
        </p:nvGrpSpPr>
        <p:grpSpPr bwMode="auto">
          <a:xfrm rot="-5400000">
            <a:off x="4787106" y="4856957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49455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166035"/>
              <a:ext cx="213527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016086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03325" y="3695700"/>
            <a:ext cx="2000250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прибыль организаций;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имущество организаций;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 eaLnBrk="1" hangingPunct="1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3624263"/>
            <a:ext cx="2143125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штрафы за нарушения законодательства о налогах и сборах;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</a:p>
          <a:p>
            <a:pPr eaLnBrk="1" hangingPunct="1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53200" y="3624263"/>
            <a:ext cx="2357438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 eaLnBrk="1" hangingPunct="1">
              <a:defRPr/>
            </a:pP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других бюджетов бюджетной системы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Пенсионный фонд РФ, ФСС РФ);</a:t>
            </a: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организаций.</a:t>
            </a:r>
            <a:endParaRPr lang="ru-RU" sz="12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85888" y="2085975"/>
            <a:ext cx="750093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Казского городского поселения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891062"/>
              </p:ext>
            </p:extLst>
          </p:nvPr>
        </p:nvGraphicFramePr>
        <p:xfrm>
          <a:off x="468313" y="1484313"/>
          <a:ext cx="856773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26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Казского городского поселения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88323"/>
              </p:ext>
            </p:extLst>
          </p:nvPr>
        </p:nvGraphicFramePr>
        <p:xfrm>
          <a:off x="468313" y="1484313"/>
          <a:ext cx="856773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7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 для граждан 2017 год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 для граждан 2017 год</Template>
  <TotalTime>223</TotalTime>
  <Words>1352</Words>
  <Application>Microsoft Office PowerPoint</Application>
  <PresentationFormat>Экран (4:3)</PresentationFormat>
  <Paragraphs>423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Бюджет для граждан 2017 год</vt:lpstr>
      <vt:lpstr>Презентация PowerPoint</vt:lpstr>
      <vt:lpstr>БЮДЖЕТ КАЗСКОГО ГОРОДСКОГО ПОСЕЛЕНИЯ  НА 2017 -2019 ГОДЫ </vt:lpstr>
      <vt:lpstr>ОСНОВНЫЕ СОЦИАЛЬНО-ЭКОНОМИЧЕСКИЕ ПОКАЗАТЕЛИ НА 2016 ГОД</vt:lpstr>
      <vt:lpstr> Бюджетный процесс в Казском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Презентация PowerPoint</vt:lpstr>
      <vt:lpstr>Презентация PowerPoint</vt:lpstr>
      <vt:lpstr>Структура доходов бюджета  Казского городского поселения</vt:lpstr>
      <vt:lpstr>Структура доходов бюджета  Казского городского поселения</vt:lpstr>
      <vt:lpstr>Структура доходов бюджета  Казского городского поселения</vt:lpstr>
      <vt:lpstr>План по доходам бюджета Казского городского поселения на 2017 год (тыс. руб)</vt:lpstr>
      <vt:lpstr>План по доходам бюджета Казского городского поселения на 2018 год (тыс. руб)</vt:lpstr>
      <vt:lpstr>План по доходам бюджета Казского городского поселения на 2019 год (тыс. руб)</vt:lpstr>
      <vt:lpstr>Презентация PowerPoint</vt:lpstr>
      <vt:lpstr>Расходы Казского городского поселения на 2017 год</vt:lpstr>
      <vt:lpstr>Расходы Казского городского поселения на 2018 год</vt:lpstr>
      <vt:lpstr>Расходы Казского городского поселения на 2019 год</vt:lpstr>
      <vt:lpstr>Структура расходов бюджета  Казского городского поселения на 2017г.</vt:lpstr>
      <vt:lpstr>Структура расходов бюджета  Казского городского поселения на 2018г.</vt:lpstr>
      <vt:lpstr>Структура расходов бюджета  Казского городского поселения на 2019 г.</vt:lpstr>
      <vt:lpstr>Перечень муниципальных  программ Казского городского поселения(за счет средств местного бюджета)                                                                        тыс.руб.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cp:lastPrinted>2017-12-11T03:31:42Z</cp:lastPrinted>
  <dcterms:created xsi:type="dcterms:W3CDTF">2016-12-01T04:44:55Z</dcterms:created>
  <dcterms:modified xsi:type="dcterms:W3CDTF">2017-12-11T04:41:22Z</dcterms:modified>
</cp:coreProperties>
</file>